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4" r:id="rId3"/>
    <p:sldId id="306" r:id="rId4"/>
    <p:sldId id="307" r:id="rId5"/>
    <p:sldId id="308" r:id="rId6"/>
    <p:sldId id="266" r:id="rId7"/>
    <p:sldId id="273" r:id="rId8"/>
    <p:sldId id="301" r:id="rId9"/>
    <p:sldId id="309" r:id="rId10"/>
    <p:sldId id="288" r:id="rId11"/>
    <p:sldId id="303" r:id="rId12"/>
    <p:sldId id="304" r:id="rId13"/>
    <p:sldId id="313" r:id="rId14"/>
    <p:sldId id="290" r:id="rId15"/>
    <p:sldId id="262" r:id="rId16"/>
    <p:sldId id="311" r:id="rId17"/>
    <p:sldId id="312" r:id="rId18"/>
    <p:sldId id="314" r:id="rId19"/>
    <p:sldId id="297" r:id="rId20"/>
    <p:sldId id="315" r:id="rId21"/>
    <p:sldId id="319" r:id="rId22"/>
    <p:sldId id="328" r:id="rId23"/>
    <p:sldId id="322" r:id="rId24"/>
    <p:sldId id="325" r:id="rId25"/>
    <p:sldId id="327" r:id="rId26"/>
    <p:sldId id="329" r:id="rId27"/>
    <p:sldId id="330" r:id="rId28"/>
    <p:sldId id="331" r:id="rId29"/>
    <p:sldId id="332" r:id="rId30"/>
    <p:sldId id="333" r:id="rId31"/>
    <p:sldId id="334" r:id="rId32"/>
    <p:sldId id="335" r:id="rId33"/>
    <p:sldId id="299" r:id="rId34"/>
  </p:sldIdLst>
  <p:sldSz cx="9144000" cy="6858000" type="screen4x3"/>
  <p:notesSz cx="7019925" cy="930592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58" autoAdjust="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106"/>
    </p:cViewPr>
  </p:sorterViewPr>
  <p:notesViewPr>
    <p:cSldViewPr>
      <p:cViewPr varScale="1">
        <p:scale>
          <a:sx n="55" d="100"/>
          <a:sy n="55" d="100"/>
        </p:scale>
        <p:origin x="-180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F2262F7-A337-4A53-9759-15C33FC95CE9}" type="datetimeFigureOut">
              <a:rPr lang="en-US" smtClean="0"/>
              <a:pPr/>
              <a:t>9/10/2015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5FB7BFB0-83E9-4E4B-A8C8-FD6D57A2CE2F}" type="slidenum">
              <a:rPr lang="en-US" smtClean="0"/>
              <a:pPr/>
              <a:t>‹#›</a:t>
            </a:fld>
            <a:endParaRPr lang="en-US"/>
          </a:p>
        </p:txBody>
      </p:sp>
    </p:spTree>
    <p:extLst>
      <p:ext uri="{BB962C8B-B14F-4D97-AF65-F5344CB8AC3E}">
        <p14:creationId xmlns:p14="http://schemas.microsoft.com/office/powerpoint/2010/main" val="426652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1" tIns="45710" rIns="91421" bIns="45710">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lIns="91421" tIns="45710" rIns="91421" bIns="45710"/>
          <a:lstStyle/>
          <a:p>
            <a:fld id="{6E17E809-4F78-4686-9E10-0E9F1125B7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7BFB0-83E9-4E4B-A8C8-FD6D57A2CE2F}" type="slidenum">
              <a:rPr lang="en-US" smtClean="0"/>
              <a:pPr/>
              <a:t>20</a:t>
            </a:fld>
            <a:endParaRPr lang="en-US"/>
          </a:p>
        </p:txBody>
      </p:sp>
    </p:spTree>
    <p:extLst>
      <p:ext uri="{BB962C8B-B14F-4D97-AF65-F5344CB8AC3E}">
        <p14:creationId xmlns:p14="http://schemas.microsoft.com/office/powerpoint/2010/main" val="355195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B7BFB0-83E9-4E4B-A8C8-FD6D57A2CE2F}"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B7BFB0-83E9-4E4B-A8C8-FD6D57A2CE2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FB7BFB0-83E9-4E4B-A8C8-FD6D57A2CE2F}"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Veterans can </a:t>
            </a:r>
            <a:r>
              <a:rPr lang="en-US" sz="1200" kern="1200" dirty="0" smtClean="0">
                <a:solidFill>
                  <a:schemeClr val="tx1"/>
                </a:solidFill>
                <a:latin typeface="+mn-lt"/>
                <a:ea typeface="+mn-ea"/>
                <a:cs typeface="+mn-cs"/>
              </a:rPr>
              <a:t>struggle to complete the degrees and training they pursue even with robust support</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education benefits. MTC assists veterans by giving them a strong start to thei</a:t>
            </a:r>
            <a:r>
              <a:rPr lang="en-US" sz="1200" kern="1200" baseline="0" dirty="0" smtClean="0">
                <a:solidFill>
                  <a:schemeClr val="tx1"/>
                </a:solidFill>
                <a:latin typeface="+mn-lt"/>
                <a:ea typeface="+mn-ea"/>
                <a:cs typeface="+mn-cs"/>
              </a:rPr>
              <a:t>r academic career.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 online </a:t>
            </a:r>
            <a:r>
              <a:rPr lang="en-US" sz="1200" kern="1200" dirty="0" smtClean="0">
                <a:solidFill>
                  <a:schemeClr val="tx1"/>
                </a:solidFill>
                <a:latin typeface="+mn-lt"/>
                <a:ea typeface="+mn-ea"/>
                <a:cs typeface="+mn-cs"/>
              </a:rPr>
              <a:t>course equivalency guide for military credit and course bank is being developed by </a:t>
            </a:r>
            <a:r>
              <a:rPr lang="en-US" sz="1200" kern="1200" dirty="0" err="1" smtClean="0">
                <a:solidFill>
                  <a:schemeClr val="tx1"/>
                </a:solidFill>
                <a:latin typeface="+mn-lt"/>
                <a:ea typeface="+mn-ea"/>
                <a:cs typeface="+mn-cs"/>
              </a:rPr>
              <a:t>u.select</a:t>
            </a:r>
            <a:r>
              <a:rPr lang="en-US" sz="1200" kern="1200" dirty="0" smtClean="0">
                <a:solidFill>
                  <a:schemeClr val="tx1"/>
                </a:solidFill>
                <a:latin typeface="+mn-lt"/>
                <a:ea typeface="+mn-ea"/>
                <a:cs typeface="+mn-cs"/>
              </a:rPr>
              <a:t> Illinois. This will be</a:t>
            </a:r>
            <a:r>
              <a:rPr lang="en-US" sz="1200" kern="1200" baseline="0" dirty="0" smtClean="0">
                <a:solidFill>
                  <a:schemeClr val="tx1"/>
                </a:solidFill>
                <a:latin typeface="+mn-lt"/>
                <a:ea typeface="+mn-ea"/>
                <a:cs typeface="+mn-cs"/>
              </a:rPr>
              <a:t> a start to the development of a </a:t>
            </a:r>
            <a:r>
              <a:rPr lang="en-US" sz="1200" kern="1200" dirty="0" smtClean="0">
                <a:solidFill>
                  <a:schemeClr val="tx1"/>
                </a:solidFill>
                <a:latin typeface="+mn-lt"/>
                <a:ea typeface="+mn-ea"/>
                <a:cs typeface="+mn-cs"/>
              </a:rPr>
              <a:t>systematic articulation tool that will allow veterans to assess where their training gets them furthest as they pursue their educational</a:t>
            </a:r>
            <a:r>
              <a:rPr lang="en-US" sz="1200" kern="1200" baseline="0" dirty="0" smtClean="0">
                <a:solidFill>
                  <a:schemeClr val="tx1"/>
                </a:solidFill>
                <a:latin typeface="+mn-lt"/>
                <a:ea typeface="+mn-ea"/>
                <a:cs typeface="+mn-cs"/>
              </a:rPr>
              <a:t>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077768-21C8-4125-A345-258E48D2EED0}"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5FB7BFB0-83E9-4E4B-A8C8-FD6D57A2CE2F}"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Early focus is on areas of service with densest number of servicemen involved.</a:t>
            </a:r>
          </a:p>
          <a:p>
            <a:pPr lvl="0"/>
            <a:endParaRPr lang="en-US" dirty="0" smtClean="0"/>
          </a:p>
          <a:p>
            <a:pPr lvl="0"/>
            <a:r>
              <a:rPr lang="en-US" dirty="0" smtClean="0"/>
              <a:t>Automotive Service Technicians and Mechanics (Army 91B, Marine 3521)</a:t>
            </a:r>
          </a:p>
          <a:p>
            <a:pPr lvl="0"/>
            <a:r>
              <a:rPr lang="en-US" dirty="0" smtClean="0"/>
              <a:t>Computer Support Specialists/Operators/Security Specialists (Navy Information Systems Technician, Air Force 3D0X1)</a:t>
            </a:r>
          </a:p>
          <a:p>
            <a:pPr lvl="0"/>
            <a:r>
              <a:rPr lang="en-US" dirty="0" smtClean="0"/>
              <a:t>Electrical and Electronics Repairs (Navy Electronics Technician)</a:t>
            </a:r>
          </a:p>
          <a:p>
            <a:pPr lvl="0"/>
            <a:r>
              <a:rPr lang="en-US" dirty="0" smtClean="0"/>
              <a:t>Military Medic (Amy 68W, Navy Hospital Corpsman, Air Force 4N0X1)</a:t>
            </a:r>
          </a:p>
          <a:p>
            <a:pPr lvl="0"/>
            <a:r>
              <a:rPr lang="en-US" dirty="0" smtClean="0"/>
              <a:t>Military Police/Security (Army 31B, Navy Master-At-Arms, Air Force 3P0X1, Marine 5811)</a:t>
            </a:r>
          </a:p>
          <a:p>
            <a:pPr lvl="0"/>
            <a:r>
              <a:rPr lang="en-US" dirty="0" smtClean="0"/>
              <a:t>Truck Driver (Army 88M, Marine 3531)</a:t>
            </a:r>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pilot phase</a:t>
            </a:r>
            <a:r>
              <a:rPr lang="en-US" baseline="0" dirty="0" smtClean="0"/>
              <a:t> has begun with community </a:t>
            </a:r>
            <a:r>
              <a:rPr lang="en-US" dirty="0" smtClean="0"/>
              <a:t>colleges working on establishing the articulation between their courses and certain certificate programs and</a:t>
            </a:r>
            <a:r>
              <a:rPr lang="en-US" baseline="0" dirty="0" smtClean="0"/>
              <a:t> mapping out the equivalencies in </a:t>
            </a:r>
            <a:r>
              <a:rPr lang="en-US" baseline="0" dirty="0" err="1" smtClean="0"/>
              <a:t>u.select</a:t>
            </a:r>
            <a:r>
              <a:rPr lang="en-US" baseline="0" dirty="0" smtClean="0"/>
              <a:t>. It is expected the process can take up to 5 years to complete.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077768-21C8-4125-A345-258E48D2EED0}"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Civilian licensing requirements are seen</a:t>
            </a:r>
            <a:r>
              <a:rPr lang="en-US" baseline="0" dirty="0" smtClean="0"/>
              <a:t> as a key barrier to veteran employment. </a:t>
            </a:r>
            <a:r>
              <a:rPr lang="en-US" dirty="0" smtClean="0"/>
              <a:t>Military personnel</a:t>
            </a:r>
            <a:r>
              <a:rPr lang="en-US" baseline="0" dirty="0" smtClean="0"/>
              <a:t> are doing similar jobs, through military training/credentialing, but they don’t match civilian requirements. This creates a barrier to them transitioning into similar work in the civilian workforce.</a:t>
            </a:r>
          </a:p>
          <a:p>
            <a:endParaRPr lang="en-US" dirty="0" smtClean="0"/>
          </a:p>
          <a:p>
            <a:r>
              <a:rPr lang="en-US" dirty="0" smtClean="0"/>
              <a:t>At </a:t>
            </a:r>
            <a:r>
              <a:rPr lang="en-US" dirty="0"/>
              <a:t>the federal level, several efforts are underway:</a:t>
            </a:r>
          </a:p>
          <a:p>
            <a:endParaRPr lang="en-US" dirty="0"/>
          </a:p>
          <a:p>
            <a:r>
              <a:rPr lang="en-US" dirty="0"/>
              <a:t>Credentialing and licensing efforts inside the military allow service members to earn civilian occupational credentials and licenses. Efforts have focused on well-paying industries and occupations that have a high demand for skilled workers, including: manufacturing; information technology; transportation and logistics; health care; and emergency medical services. </a:t>
            </a:r>
            <a:endParaRPr lang="en-US" dirty="0" smtClean="0"/>
          </a:p>
          <a:p>
            <a:endParaRPr lang="en-US" dirty="0" smtClean="0"/>
          </a:p>
          <a:p>
            <a:r>
              <a:rPr lang="en-US" sz="1200" kern="1200" dirty="0" smtClean="0">
                <a:solidFill>
                  <a:schemeClr val="tx1"/>
                </a:solidFill>
                <a:latin typeface="+mn-lt"/>
                <a:ea typeface="+mn-ea"/>
                <a:cs typeface="+mn-cs"/>
              </a:rPr>
              <a:t>Throughout 2012, Illinois participated with the </a:t>
            </a:r>
            <a:r>
              <a:rPr lang="en-US" sz="1200" b="0" kern="1200" dirty="0" smtClean="0">
                <a:solidFill>
                  <a:schemeClr val="tx1"/>
                </a:solidFill>
                <a:latin typeface="+mn-lt"/>
                <a:ea typeface="+mn-ea"/>
                <a:cs typeface="+mn-cs"/>
              </a:rPr>
              <a:t>President’s Veteran Employment Task Force, Subcommittee on Credentialing &amp; Licensing as a pilot state.  Using the expertise and resources provided by this federal subcommittee, Illinois acquired military Program of Instruction documents from military schoolhouses for the Top 10 “Most Dense” military career fields. (Jennifer Timmons)</a:t>
            </a:r>
            <a:endParaRPr lang="en-US" b="0" dirty="0" smtClean="0"/>
          </a:p>
          <a:p>
            <a:endParaRPr lang="en-US" dirty="0" smtClean="0"/>
          </a:p>
          <a:p>
            <a:r>
              <a:rPr lang="en-US" dirty="0" smtClean="0"/>
              <a:t>Also:</a:t>
            </a:r>
            <a:endParaRPr lang="en-US" dirty="0"/>
          </a:p>
          <a:p>
            <a:endParaRPr lang="en-US" dirty="0"/>
          </a:p>
          <a:p>
            <a:r>
              <a:rPr lang="en-US" dirty="0"/>
              <a:t>Spousal licensing legislation has been pushed 28 states have adopted legislation.</a:t>
            </a:r>
          </a:p>
          <a:p>
            <a:endParaRPr lang="en-US" dirty="0"/>
          </a:p>
          <a:p>
            <a:r>
              <a:rPr lang="en-US" dirty="0"/>
              <a:t>Efforts underway to get states to streamline occupational and professional licensing requirements for military personnel, allowing their training to count towards fulfillment of the requirements</a:t>
            </a:r>
            <a:r>
              <a:rPr lang="en-US" dirty="0" smtClean="0"/>
              <a:t>.</a:t>
            </a:r>
          </a:p>
          <a:p>
            <a:endParaRPr lang="en-US" dirty="0" smtClean="0"/>
          </a:p>
          <a:p>
            <a:r>
              <a:rPr lang="en-US" baseline="0" dirty="0" smtClean="0"/>
              <a:t>Other factors that can affect employment include (1) disabilities and (2) lack of private-sector experience (which isn’t helpful in a downturned economy).</a:t>
            </a:r>
            <a:endParaRPr lang="en-US" dirty="0" smtClean="0"/>
          </a:p>
          <a:p>
            <a:endParaRPr lang="en-US" dirty="0" smtClean="0"/>
          </a:p>
          <a:p>
            <a:endParaRPr lang="en-US" dirty="0" smtClean="0"/>
          </a:p>
          <a:p>
            <a:r>
              <a:rPr lang="en-US" dirty="0" smtClean="0"/>
              <a:t>http://www.washingtonpost.com/blogs/wonkblog/wp/2013/11/11/recent-veterans-are-still-experiencing-double-digit-unemployment/</a:t>
            </a:r>
          </a:p>
          <a:p>
            <a:r>
              <a:rPr lang="en-US" dirty="0" smtClean="0"/>
              <a:t>http://www.whitehouse.gov/sites/default/files/docs/military_credentialing_and_licensing_report_2-24-2013_final.pdf</a:t>
            </a:r>
          </a:p>
          <a:p>
            <a:r>
              <a:rPr lang="en-US" dirty="0" smtClean="0"/>
              <a:t>http://www.bls.gov/news.release/vet.nr0.htm</a:t>
            </a:r>
          </a:p>
          <a:p>
            <a:r>
              <a:rPr lang="en-US" dirty="0" smtClean="0"/>
              <a:t>http://www.fas.org/sgp/crs/misc/R42790.pdf</a:t>
            </a:r>
          </a:p>
          <a:p>
            <a:r>
              <a:rPr lang="en-US" dirty="0" smtClean="0"/>
              <a:t>http://www.bls.gov/news.release/empsit.t05.htm</a:t>
            </a:r>
          </a:p>
          <a:p>
            <a:endParaRPr lang="en-US" dirty="0"/>
          </a:p>
          <a:p>
            <a:pPr defTabSz="914306">
              <a:defRPr/>
            </a:pPr>
            <a:endParaRPr lang="en-US" dirty="0" smtClean="0"/>
          </a:p>
        </p:txBody>
      </p:sp>
      <p:sp>
        <p:nvSpPr>
          <p:cNvPr id="4" name="Slide Number Placeholder 3"/>
          <p:cNvSpPr>
            <a:spLocks noGrp="1"/>
          </p:cNvSpPr>
          <p:nvPr>
            <p:ph type="sldNum" sz="quarter" idx="10"/>
          </p:nvPr>
        </p:nvSpPr>
        <p:spPr/>
        <p:txBody>
          <a:bodyPr/>
          <a:lstStyle/>
          <a:p>
            <a:fld id="{CA077768-21C8-4125-A345-258E48D2EED0}" type="slidenum">
              <a:rPr lang="en-US" smtClean="0"/>
              <a:pPr/>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B7BFB0-83E9-4E4B-A8C8-FD6D57A2CE2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05000" y="3886200"/>
            <a:ext cx="5867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1D24D-173F-4528-8AD2-19FA00F81FEC}"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1D24D-173F-4528-8AD2-19FA00F81FEC}"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1D24D-173F-4528-8AD2-19FA00F81FEC}"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1676400" y="274320"/>
            <a:ext cx="7010400" cy="1143000"/>
          </a:xfrm>
          <a:prstGeom prst="rect">
            <a:avLst/>
          </a:prstGeom>
        </p:spPr>
        <p:txBody>
          <a:bodyPr anchor="ctr" anchorCtr="0">
            <a:normAutofit/>
          </a:bodyPr>
          <a:lstStyle>
            <a:lvl1pPr algn="r">
              <a:defRPr sz="4000"/>
            </a:lvl1pPr>
          </a:lstStyle>
          <a:p>
            <a:pPr algn="l"/>
            <a:r>
              <a:rPr lang="en-US" dirty="0" smtClean="0"/>
              <a:t>Click to edit Master title style</a:t>
            </a:r>
            <a:endParaRPr lang="en-US" dirty="0"/>
          </a:p>
        </p:txBody>
      </p:sp>
      <p:sp>
        <p:nvSpPr>
          <p:cNvPr id="8" name="Date Placeholder 7"/>
          <p:cNvSpPr>
            <a:spLocks noGrp="1"/>
          </p:cNvSpPr>
          <p:nvPr>
            <p:ph type="dt" sz="half" idx="10"/>
          </p:nvPr>
        </p:nvSpPr>
        <p:spPr/>
        <p:txBody>
          <a:bodyPr/>
          <a:lstStyle/>
          <a:p>
            <a:fld id="{5C14FD69-4A85-4715-A222-ABB225B63BC6}" type="datetimeFigureOut">
              <a:rPr lang="en-US" smtClean="0"/>
              <a:pPr/>
              <a:t>9/10/2015</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1D24D-173F-4528-8AD2-19FA00F81FEC}"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00199" y="2906713"/>
            <a:ext cx="6894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1D24D-173F-4528-8AD2-19FA00F81FEC}"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764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E1D24D-173F-4528-8AD2-19FA00F81FEC}"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1535113"/>
            <a:ext cx="3354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28800" y="2174875"/>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1095" y="1535113"/>
            <a:ext cx="33557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1095" y="2174875"/>
            <a:ext cx="33557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E1D24D-173F-4528-8AD2-19FA00F81FEC}" type="datetimeFigureOut">
              <a:rPr lang="en-US" smtClean="0"/>
              <a:pPr/>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4E1D24D-173F-4528-8AD2-19FA00F81FEC}" type="datetimeFigureOut">
              <a:rPr lang="en-US" smtClean="0"/>
              <a:pPr/>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1D24D-173F-4528-8AD2-19FA00F81FEC}" type="datetimeFigureOut">
              <a:rPr lang="en-US" smtClean="0"/>
              <a:pPr/>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1D24D-173F-4528-8AD2-19FA00F81FEC}"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1D24D-173F-4528-8AD2-19FA00F81FEC}"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6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274638"/>
            <a:ext cx="7010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6400" y="1600200"/>
            <a:ext cx="7010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1D24D-173F-4528-8AD2-19FA00F81FEC}" type="datetimeFigureOut">
              <a:rPr lang="en-US" smtClean="0"/>
              <a:pPr/>
              <a:t>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6305A-5BB2-4B6A-91BE-8DD9373A44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2000"/>
            <a:ext cx="6433782" cy="2057400"/>
          </a:xfrm>
        </p:spPr>
        <p:txBody>
          <a:bodyPr>
            <a:normAutofit/>
          </a:bodyPr>
          <a:lstStyle/>
          <a:p>
            <a:pPr algn="ctr"/>
            <a:r>
              <a:rPr lang="en-US" sz="4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Illinois Military Credit and Articulation Efforts</a:t>
            </a:r>
            <a:endParaRPr lang="en-US" sz="48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80147" y="3124200"/>
            <a:ext cx="5867400" cy="3124200"/>
          </a:xfrm>
        </p:spPr>
        <p:txBody>
          <a:bodyPr>
            <a:normAutofit/>
          </a:bodyPr>
          <a:lstStyle/>
          <a:p>
            <a:endParaRPr lang="en-US" sz="1800" dirty="0" smtClean="0">
              <a:solidFill>
                <a:schemeClr val="tx1"/>
              </a:solidFill>
              <a:latin typeface="Times New Roman" panose="02020603050405020304" pitchFamily="18" charset="0"/>
              <a:cs typeface="Times New Roman" panose="02020603050405020304" pitchFamily="18" charset="0"/>
            </a:endParaRPr>
          </a:p>
          <a:p>
            <a:r>
              <a:rPr lang="en-US" sz="1800" b="1" dirty="0" smtClean="0">
                <a:solidFill>
                  <a:schemeClr val="tx1"/>
                </a:solidFill>
                <a:latin typeface="Times New Roman" panose="02020603050405020304" pitchFamily="18" charset="0"/>
                <a:cs typeface="Times New Roman" panose="02020603050405020304" pitchFamily="18" charset="0"/>
              </a:rPr>
              <a:t>Dr</a:t>
            </a:r>
            <a:r>
              <a:rPr lang="en-US" sz="1800" b="1" dirty="0">
                <a:solidFill>
                  <a:schemeClr val="tx1"/>
                </a:solidFill>
                <a:latin typeface="Times New Roman" panose="02020603050405020304" pitchFamily="18" charset="0"/>
                <a:cs typeface="Times New Roman" panose="02020603050405020304" pitchFamily="18" charset="0"/>
              </a:rPr>
              <a:t>. Ashley Becker</a:t>
            </a:r>
          </a:p>
          <a:p>
            <a:r>
              <a:rPr lang="en-US" sz="1800" dirty="0">
                <a:solidFill>
                  <a:schemeClr val="tx1"/>
                </a:solidFill>
                <a:latin typeface="Times New Roman" panose="02020603050405020304" pitchFamily="18" charset="0"/>
                <a:cs typeface="Times New Roman" panose="02020603050405020304" pitchFamily="18" charset="0"/>
              </a:rPr>
              <a:t>Director for Academic Affairs</a:t>
            </a:r>
          </a:p>
          <a:p>
            <a:r>
              <a:rPr lang="en-US" sz="1800" dirty="0">
                <a:solidFill>
                  <a:schemeClr val="tx1"/>
                </a:solidFill>
                <a:latin typeface="Times New Roman" panose="02020603050405020304" pitchFamily="18" charset="0"/>
                <a:cs typeface="Times New Roman" panose="02020603050405020304" pitchFamily="18" charset="0"/>
              </a:rPr>
              <a:t>Illinois Community College Board</a:t>
            </a:r>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a:t>
            </a:r>
          </a:p>
          <a:p>
            <a:r>
              <a:rPr lang="en-US" sz="1800" b="1" dirty="0" smtClean="0">
                <a:solidFill>
                  <a:schemeClr val="tx1"/>
                </a:solidFill>
                <a:latin typeface="Times New Roman" panose="02020603050405020304" pitchFamily="18" charset="0"/>
                <a:cs typeface="Times New Roman" panose="02020603050405020304" pitchFamily="18" charset="0"/>
              </a:rPr>
              <a:t>Amanda Winters</a:t>
            </a:r>
          </a:p>
          <a:p>
            <a:r>
              <a:rPr lang="en-US" sz="1800" dirty="0" smtClean="0">
                <a:solidFill>
                  <a:schemeClr val="tx1"/>
                </a:solidFill>
                <a:latin typeface="Times New Roman" panose="02020603050405020304" pitchFamily="18" charset="0"/>
                <a:cs typeface="Times New Roman" panose="02020603050405020304" pitchFamily="18" charset="0"/>
              </a:rPr>
              <a:t>Assistant Director for Academic Affairs</a:t>
            </a:r>
          </a:p>
          <a:p>
            <a:r>
              <a:rPr lang="en-US" sz="1800" dirty="0" smtClean="0">
                <a:solidFill>
                  <a:schemeClr val="tx1"/>
                </a:solidFill>
                <a:latin typeface="Times New Roman" panose="02020603050405020304" pitchFamily="18" charset="0"/>
                <a:cs typeface="Times New Roman" panose="02020603050405020304" pitchFamily="18" charset="0"/>
              </a:rPr>
              <a:t>Illinois Board of Higher Education</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8" name="Picture 6" descr="http://blogs.dctc.edu/youblue/files/2012/07/yellowribbon.jpg"/>
          <p:cNvPicPr>
            <a:picLocks noChangeAspect="1" noChangeArrowheads="1"/>
          </p:cNvPicPr>
          <p:nvPr/>
        </p:nvPicPr>
        <p:blipFill>
          <a:blip r:embed="rId3" cstate="print">
            <a:lum/>
          </a:blip>
          <a:srcRect/>
          <a:stretch>
            <a:fillRect/>
          </a:stretch>
        </p:blipFill>
        <p:spPr bwMode="auto">
          <a:xfrm>
            <a:off x="7772400" y="685800"/>
            <a:ext cx="1030197" cy="1792265"/>
          </a:xfrm>
          <a:prstGeom prst="rect">
            <a:avLst/>
          </a:prstGeom>
          <a:noFill/>
          <a:effectLst>
            <a:outerShdw blurRad="50800" dir="8280000" algn="ctr" rotWithShape="0">
              <a:srgbClr val="000000">
                <a:alpha val="40000"/>
              </a:srgbClr>
            </a:outerShdw>
          </a:effectLst>
          <a:scene3d>
            <a:camera prst="orthographicFront">
              <a:rot lat="0" lon="0" rev="1200000"/>
            </a:camera>
            <a:lightRig rig="chilly" dir="t"/>
          </a:scene3d>
          <a:sp3d prstMaterial="dkEdge"/>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a:spcBef>
                <a:spcPts val="0"/>
              </a:spcBef>
              <a:spcAft>
                <a:spcPts val="1200"/>
              </a:spcAft>
              <a:buNone/>
            </a:pPr>
            <a:r>
              <a:rPr lang="en-US" sz="2800" dirty="0">
                <a:latin typeface="Times New Roman" pitchFamily="18" charset="0"/>
                <a:cs typeface="Times New Roman" pitchFamily="18" charset="0"/>
              </a:rPr>
              <a:t>Community colleges identified popular programs of study among military &amp; veteran students for potential development of articulations:  </a:t>
            </a:r>
          </a:p>
          <a:p>
            <a:pPr lvl="2">
              <a:spcBef>
                <a:spcPts val="0"/>
              </a:spcBef>
              <a:spcAft>
                <a:spcPts val="600"/>
              </a:spcAft>
            </a:pPr>
            <a:r>
              <a:rPr lang="en-US" sz="2000" dirty="0">
                <a:latin typeface="Times New Roman" pitchFamily="18" charset="0"/>
                <a:cs typeface="Times New Roman" pitchFamily="18" charset="0"/>
              </a:rPr>
              <a:t>Fire Science</a:t>
            </a:r>
          </a:p>
          <a:p>
            <a:pPr lvl="2">
              <a:spcBef>
                <a:spcPts val="0"/>
              </a:spcBef>
              <a:spcAft>
                <a:spcPts val="600"/>
              </a:spcAft>
            </a:pPr>
            <a:r>
              <a:rPr lang="en-US" sz="2000" dirty="0">
                <a:latin typeface="Times New Roman" pitchFamily="18" charset="0"/>
                <a:cs typeface="Times New Roman" pitchFamily="18" charset="0"/>
              </a:rPr>
              <a:t>Criminal Justice </a:t>
            </a:r>
          </a:p>
          <a:p>
            <a:pPr lvl="2">
              <a:spcBef>
                <a:spcPts val="0"/>
              </a:spcBef>
              <a:spcAft>
                <a:spcPts val="600"/>
              </a:spcAft>
            </a:pPr>
            <a:r>
              <a:rPr lang="en-US" sz="2000" dirty="0">
                <a:latin typeface="Times New Roman" pitchFamily="18" charset="0"/>
                <a:cs typeface="Times New Roman" pitchFamily="18" charset="0"/>
              </a:rPr>
              <a:t>Network Administration </a:t>
            </a:r>
          </a:p>
          <a:p>
            <a:pPr lvl="2">
              <a:spcBef>
                <a:spcPts val="0"/>
              </a:spcBef>
              <a:spcAft>
                <a:spcPts val="600"/>
              </a:spcAft>
            </a:pPr>
            <a:r>
              <a:rPr lang="en-US" sz="2000" dirty="0">
                <a:latin typeface="Times New Roman" pitchFamily="18" charset="0"/>
                <a:cs typeface="Times New Roman" pitchFamily="18" charset="0"/>
              </a:rPr>
              <a:t>Network Security</a:t>
            </a:r>
          </a:p>
          <a:p>
            <a:pPr lvl="2">
              <a:spcBef>
                <a:spcPts val="0"/>
              </a:spcBef>
              <a:spcAft>
                <a:spcPts val="600"/>
              </a:spcAft>
            </a:pPr>
            <a:r>
              <a:rPr lang="en-US" sz="2000" dirty="0">
                <a:latin typeface="Times New Roman" pitchFamily="18" charset="0"/>
                <a:cs typeface="Times New Roman" pitchFamily="18" charset="0"/>
              </a:rPr>
              <a:t>Automotive</a:t>
            </a:r>
          </a:p>
          <a:p>
            <a:pPr lvl="2">
              <a:spcBef>
                <a:spcPts val="0"/>
              </a:spcBef>
              <a:spcAft>
                <a:spcPts val="600"/>
              </a:spcAft>
            </a:pPr>
            <a:r>
              <a:rPr lang="en-US" sz="2000" dirty="0">
                <a:latin typeface="Times New Roman" pitchFamily="18" charset="0"/>
                <a:cs typeface="Times New Roman" pitchFamily="18" charset="0"/>
              </a:rPr>
              <a:t>Electrical Engineering Technology</a:t>
            </a:r>
          </a:p>
          <a:p>
            <a:pPr lvl="2">
              <a:spcBef>
                <a:spcPts val="0"/>
              </a:spcBef>
              <a:spcAft>
                <a:spcPts val="600"/>
              </a:spcAft>
            </a:pPr>
            <a:r>
              <a:rPr lang="en-US" sz="2000" dirty="0">
                <a:latin typeface="Times New Roman" pitchFamily="18" charset="0"/>
                <a:cs typeface="Times New Roman" pitchFamily="18" charset="0"/>
              </a:rPr>
              <a:t>Electronics Repairs</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l"/>
            <a:r>
              <a:rPr lang="en-US" dirty="0">
                <a:solidFill>
                  <a:srgbClr val="FF0000"/>
                </a:solidFill>
                <a:latin typeface="Times New Roman" pitchFamily="18" charset="0"/>
                <a:cs typeface="Times New Roman" pitchFamily="18" charset="0"/>
              </a:rPr>
              <a:t>Military Training &amp; Career Fields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pPr>
              <a:spcBef>
                <a:spcPts val="0"/>
              </a:spcBef>
              <a:spcAft>
                <a:spcPts val="1200"/>
              </a:spcAft>
              <a:buNone/>
            </a:pPr>
            <a:r>
              <a:rPr lang="en-US" sz="2400" dirty="0">
                <a:latin typeface="Times New Roman" pitchFamily="18" charset="0"/>
                <a:cs typeface="Times New Roman" pitchFamily="18" charset="0"/>
              </a:rPr>
              <a:t>IDVA identified popular military career fields aligning with the identified programs of study:  </a:t>
            </a:r>
          </a:p>
          <a:p>
            <a:pPr lvl="2">
              <a:spcBef>
                <a:spcPts val="0"/>
              </a:spcBef>
              <a:spcAft>
                <a:spcPts val="600"/>
              </a:spcAft>
            </a:pPr>
            <a:r>
              <a:rPr lang="en-US" sz="2000" dirty="0">
                <a:latin typeface="Times New Roman" pitchFamily="18" charset="0"/>
                <a:cs typeface="Times New Roman" pitchFamily="18" charset="0"/>
              </a:rPr>
              <a:t>Automotive Service Technicians and Mechanics</a:t>
            </a:r>
          </a:p>
          <a:p>
            <a:pPr lvl="2">
              <a:spcBef>
                <a:spcPts val="0"/>
              </a:spcBef>
              <a:spcAft>
                <a:spcPts val="600"/>
              </a:spcAft>
            </a:pPr>
            <a:r>
              <a:rPr lang="en-US" sz="2000" dirty="0">
                <a:latin typeface="Times New Roman" pitchFamily="18" charset="0"/>
                <a:cs typeface="Times New Roman" pitchFamily="18" charset="0"/>
              </a:rPr>
              <a:t>Computer Support Specialists/Operators</a:t>
            </a:r>
          </a:p>
          <a:p>
            <a:pPr lvl="2">
              <a:spcBef>
                <a:spcPts val="0"/>
              </a:spcBef>
              <a:spcAft>
                <a:spcPts val="600"/>
              </a:spcAft>
            </a:pPr>
            <a:r>
              <a:rPr lang="en-US" sz="2000" dirty="0">
                <a:latin typeface="Times New Roman" pitchFamily="18" charset="0"/>
                <a:cs typeface="Times New Roman" pitchFamily="18" charset="0"/>
              </a:rPr>
              <a:t>Computer Security Specialists </a:t>
            </a:r>
          </a:p>
          <a:p>
            <a:pPr lvl="2">
              <a:spcBef>
                <a:spcPts val="0"/>
              </a:spcBef>
              <a:spcAft>
                <a:spcPts val="600"/>
              </a:spcAft>
            </a:pPr>
            <a:r>
              <a:rPr lang="en-US" sz="2000" dirty="0">
                <a:latin typeface="Times New Roman" pitchFamily="18" charset="0"/>
                <a:cs typeface="Times New Roman" pitchFamily="18" charset="0"/>
              </a:rPr>
              <a:t>Electrical and Electronics Repairs</a:t>
            </a:r>
          </a:p>
          <a:p>
            <a:pPr lvl="2">
              <a:spcBef>
                <a:spcPts val="0"/>
              </a:spcBef>
              <a:spcAft>
                <a:spcPts val="600"/>
              </a:spcAft>
            </a:pPr>
            <a:r>
              <a:rPr lang="en-US" sz="2000" dirty="0">
                <a:latin typeface="Times New Roman" pitchFamily="18" charset="0"/>
                <a:cs typeface="Times New Roman" pitchFamily="18" charset="0"/>
              </a:rPr>
              <a:t>Supply &amp; Logistics Support</a:t>
            </a:r>
          </a:p>
          <a:p>
            <a:pPr marL="392113" lvl="1" indent="0">
              <a:spcBef>
                <a:spcPts val="0"/>
              </a:spcBef>
              <a:spcAft>
                <a:spcPts val="600"/>
              </a:spcAft>
              <a:buNone/>
            </a:pPr>
            <a:endParaRPr lang="en-US" sz="10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IDVA obtained Department of Defense approval, collected and distributed military “Point of Instruction” (POI) documents to the participating pilot study institutions in order to aid in articulation development. </a:t>
            </a:r>
          </a:p>
          <a:p>
            <a:pPr marL="0" indent="0">
              <a:buNone/>
            </a:pPr>
            <a:endParaRPr lang="en-US" dirty="0"/>
          </a:p>
        </p:txBody>
      </p:sp>
      <p:sp>
        <p:nvSpPr>
          <p:cNvPr id="3" name="Title 2"/>
          <p:cNvSpPr>
            <a:spLocks noGrp="1"/>
          </p:cNvSpPr>
          <p:nvPr>
            <p:ph type="title"/>
          </p:nvPr>
        </p:nvSpPr>
        <p:spPr/>
        <p:txBody>
          <a:bodyPr>
            <a:normAutofit fontScale="90000"/>
          </a:bodyPr>
          <a:lstStyle/>
          <a:p>
            <a:pPr algn="l"/>
            <a:r>
              <a:rPr lang="en-US" dirty="0">
                <a:solidFill>
                  <a:srgbClr val="FF0000"/>
                </a:solidFill>
                <a:latin typeface="Times New Roman" pitchFamily="18" charset="0"/>
                <a:cs typeface="Times New Roman" pitchFamily="18" charset="0"/>
              </a:rPr>
              <a:t>Military Training and Career Fields</a:t>
            </a:r>
            <a:endParaRPr lang="en-US" dirty="0">
              <a:solidFill>
                <a:srgbClr val="FF0000"/>
              </a:solidFill>
            </a:endParaRPr>
          </a:p>
        </p:txBody>
      </p:sp>
    </p:spTree>
    <p:extLst>
      <p:ext uri="{BB962C8B-B14F-4D97-AF65-F5344CB8AC3E}">
        <p14:creationId xmlns:p14="http://schemas.microsoft.com/office/powerpoint/2010/main" val="862036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a:spcBef>
                <a:spcPts val="0"/>
              </a:spcBef>
              <a:spcAft>
                <a:spcPts val="600"/>
              </a:spcAft>
              <a:buNone/>
            </a:pPr>
            <a:r>
              <a:rPr lang="en-US" sz="2800" dirty="0">
                <a:latin typeface="Times New Roman" pitchFamily="18" charset="0"/>
                <a:cs typeface="Times New Roman" pitchFamily="18" charset="0"/>
              </a:rPr>
              <a:t>IDVA Identified Pilot Study Participants:</a:t>
            </a:r>
          </a:p>
          <a:p>
            <a:pPr lvl="1">
              <a:spcBef>
                <a:spcPts val="0"/>
              </a:spcBef>
              <a:spcAft>
                <a:spcPts val="600"/>
              </a:spcAft>
            </a:pPr>
            <a:r>
              <a:rPr lang="en-US" dirty="0">
                <a:latin typeface="Times New Roman" pitchFamily="18" charset="0"/>
                <a:cs typeface="Times New Roman" pitchFamily="18" charset="0"/>
              </a:rPr>
              <a:t>College of DuPage</a:t>
            </a:r>
          </a:p>
          <a:p>
            <a:pPr lvl="1">
              <a:spcBef>
                <a:spcPts val="0"/>
              </a:spcBef>
              <a:spcAft>
                <a:spcPts val="600"/>
              </a:spcAft>
            </a:pPr>
            <a:r>
              <a:rPr lang="en-US" dirty="0">
                <a:latin typeface="Times New Roman" pitchFamily="18" charset="0"/>
                <a:cs typeface="Times New Roman" pitchFamily="18" charset="0"/>
              </a:rPr>
              <a:t>College of Lake County</a:t>
            </a:r>
          </a:p>
          <a:p>
            <a:pPr lvl="1">
              <a:spcBef>
                <a:spcPts val="0"/>
              </a:spcBef>
              <a:spcAft>
                <a:spcPts val="600"/>
              </a:spcAft>
            </a:pPr>
            <a:r>
              <a:rPr lang="en-US" dirty="0">
                <a:latin typeface="Times New Roman" pitchFamily="18" charset="0"/>
                <a:cs typeface="Times New Roman" pitchFamily="18" charset="0"/>
              </a:rPr>
              <a:t>Kaskaskia College</a:t>
            </a:r>
          </a:p>
          <a:p>
            <a:pPr lvl="1">
              <a:spcBef>
                <a:spcPts val="0"/>
              </a:spcBef>
              <a:spcAft>
                <a:spcPts val="600"/>
              </a:spcAft>
            </a:pPr>
            <a:r>
              <a:rPr lang="en-US" dirty="0">
                <a:latin typeface="Times New Roman" pitchFamily="18" charset="0"/>
                <a:cs typeface="Times New Roman" pitchFamily="18" charset="0"/>
              </a:rPr>
              <a:t>Heartland Community College</a:t>
            </a:r>
          </a:p>
          <a:p>
            <a:pPr lvl="1">
              <a:spcBef>
                <a:spcPts val="0"/>
              </a:spcBef>
              <a:spcAft>
                <a:spcPts val="600"/>
              </a:spcAft>
            </a:pPr>
            <a:r>
              <a:rPr lang="en-US" dirty="0">
                <a:latin typeface="Times New Roman" pitchFamily="18" charset="0"/>
                <a:cs typeface="Times New Roman" pitchFamily="18" charset="0"/>
              </a:rPr>
              <a:t>Moraine Valley Community College</a:t>
            </a:r>
          </a:p>
          <a:p>
            <a:pPr lvl="1">
              <a:spcBef>
                <a:spcPts val="0"/>
              </a:spcBef>
              <a:spcAft>
                <a:spcPts val="600"/>
              </a:spcAft>
            </a:pPr>
            <a:r>
              <a:rPr lang="en-US" dirty="0">
                <a:latin typeface="Times New Roman" pitchFamily="18" charset="0"/>
                <a:cs typeface="Times New Roman" pitchFamily="18" charset="0"/>
              </a:rPr>
              <a:t>Southern Illinois University Carbondale</a:t>
            </a:r>
          </a:p>
          <a:p>
            <a:pPr lvl="1">
              <a:spcBef>
                <a:spcPts val="0"/>
              </a:spcBef>
              <a:spcAft>
                <a:spcPts val="600"/>
              </a:spcAft>
            </a:pPr>
            <a:r>
              <a:rPr lang="en-US" dirty="0">
                <a:latin typeface="Times New Roman" pitchFamily="18" charset="0"/>
                <a:cs typeface="Times New Roman" pitchFamily="18" charset="0"/>
              </a:rPr>
              <a:t>Southwestern Illinois College</a:t>
            </a:r>
          </a:p>
          <a:p>
            <a:pPr lvl="1">
              <a:spcBef>
                <a:spcPts val="0"/>
              </a:spcBef>
              <a:spcAft>
                <a:spcPts val="600"/>
              </a:spcAft>
            </a:pPr>
            <a:r>
              <a:rPr lang="en-US" dirty="0">
                <a:latin typeface="Times New Roman" pitchFamily="18" charset="0"/>
                <a:cs typeface="Times New Roman" pitchFamily="18" charset="0"/>
              </a:rPr>
              <a:t>University of Illinois</a:t>
            </a:r>
          </a:p>
          <a:p>
            <a:endParaRPr lang="en-US" dirty="0"/>
          </a:p>
        </p:txBody>
      </p:sp>
      <p:sp>
        <p:nvSpPr>
          <p:cNvPr id="3" name="Title 2"/>
          <p:cNvSpPr>
            <a:spLocks noGrp="1"/>
          </p:cNvSpPr>
          <p:nvPr>
            <p:ph type="title"/>
          </p:nvPr>
        </p:nvSpPr>
        <p:spPr/>
        <p:txBody>
          <a:bodyPr>
            <a:normAutofit fontScale="90000"/>
          </a:bodyPr>
          <a:lstStyle/>
          <a:p>
            <a:pPr algn="l"/>
            <a:r>
              <a:rPr lang="en-US" dirty="0">
                <a:solidFill>
                  <a:srgbClr val="FF0000"/>
                </a:solidFill>
                <a:latin typeface="Times New Roman" pitchFamily="18" charset="0"/>
                <a:cs typeface="Times New Roman" pitchFamily="18" charset="0"/>
              </a:rPr>
              <a:t>Pilot Study- Participating Institutions</a:t>
            </a:r>
            <a:endParaRPr lang="en-US" dirty="0">
              <a:solidFill>
                <a:srgbClr val="FF0000"/>
              </a:solidFill>
            </a:endParaRPr>
          </a:p>
        </p:txBody>
      </p:sp>
    </p:spTree>
    <p:extLst>
      <p:ext uri="{BB962C8B-B14F-4D97-AF65-F5344CB8AC3E}">
        <p14:creationId xmlns:p14="http://schemas.microsoft.com/office/powerpoint/2010/main" val="1756423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US" dirty="0">
                <a:latin typeface="Times New Roman" pitchFamily="18" charset="0"/>
                <a:cs typeface="Times New Roman" pitchFamily="18" charset="0"/>
              </a:rPr>
              <a:t>Illinois Department of Financial and Professional Regulation</a:t>
            </a:r>
          </a:p>
          <a:p>
            <a:r>
              <a:rPr lang="en-US" dirty="0">
                <a:latin typeface="Times New Roman" pitchFamily="18" charset="0"/>
                <a:cs typeface="Times New Roman" pitchFamily="18" charset="0"/>
              </a:rPr>
              <a:t>Illinois Department of Public Health</a:t>
            </a:r>
          </a:p>
          <a:p>
            <a:r>
              <a:rPr lang="en-US" dirty="0">
                <a:latin typeface="Times New Roman" pitchFamily="18" charset="0"/>
                <a:cs typeface="Times New Roman" pitchFamily="18" charset="0"/>
              </a:rPr>
              <a:t>Illinois Department of Employment Security </a:t>
            </a:r>
          </a:p>
          <a:p>
            <a:r>
              <a:rPr lang="en-US" dirty="0">
                <a:latin typeface="Times New Roman" pitchFamily="18" charset="0"/>
                <a:cs typeface="Times New Roman" pitchFamily="18" charset="0"/>
              </a:rPr>
              <a:t>Illinois Department of Military Affairs (Illinois National Guard)</a:t>
            </a:r>
          </a:p>
          <a:p>
            <a:r>
              <a:rPr lang="en-US" dirty="0">
                <a:latin typeface="Times New Roman" pitchFamily="18" charset="0"/>
                <a:cs typeface="Times New Roman" pitchFamily="18" charset="0"/>
              </a:rPr>
              <a:t>Illinois Office of the Fire Marshal</a:t>
            </a:r>
          </a:p>
          <a:p>
            <a:r>
              <a:rPr lang="en-US" dirty="0">
                <a:latin typeface="Times New Roman" pitchFamily="18" charset="0"/>
                <a:cs typeface="Times New Roman" pitchFamily="18" charset="0"/>
              </a:rPr>
              <a:t>Illinois Environmental Protection Agency</a:t>
            </a:r>
          </a:p>
          <a:p>
            <a:pPr marL="0" indent="0">
              <a:buNone/>
            </a:pPr>
            <a:endParaRPr lang="en-US" dirty="0"/>
          </a:p>
        </p:txBody>
      </p:sp>
      <p:sp>
        <p:nvSpPr>
          <p:cNvPr id="3" name="Title 2"/>
          <p:cNvSpPr>
            <a:spLocks noGrp="1"/>
          </p:cNvSpPr>
          <p:nvPr>
            <p:ph type="title"/>
          </p:nvPr>
        </p:nvSpPr>
        <p:spPr/>
        <p:txBody>
          <a:bodyPr/>
          <a:lstStyle/>
          <a:p>
            <a:pPr algn="l"/>
            <a:r>
              <a:rPr lang="en-US" dirty="0">
                <a:solidFill>
                  <a:srgbClr val="FF0000"/>
                </a:solidFill>
                <a:latin typeface="Times New Roman" pitchFamily="18" charset="0"/>
                <a:cs typeface="Times New Roman" pitchFamily="18" charset="0"/>
              </a:rPr>
              <a:t>Collaborative Partners</a:t>
            </a:r>
            <a:endParaRPr lang="en-US" dirty="0">
              <a:solidFill>
                <a:srgbClr val="FF0000"/>
              </a:solidFill>
            </a:endParaRPr>
          </a:p>
        </p:txBody>
      </p:sp>
    </p:spTree>
    <p:extLst>
      <p:ext uri="{BB962C8B-B14F-4D97-AF65-F5344CB8AC3E}">
        <p14:creationId xmlns:p14="http://schemas.microsoft.com/office/powerpoint/2010/main" val="76795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latin typeface="Times New Roman" pitchFamily="18" charset="0"/>
                <a:cs typeface="Times New Roman" pitchFamily="18" charset="0"/>
              </a:rPr>
              <a:t>Phase 1</a:t>
            </a:r>
          </a:p>
          <a:p>
            <a:pPr lvl="1"/>
            <a:r>
              <a:rPr lang="en-US" dirty="0" smtClean="0">
                <a:latin typeface="Times New Roman" pitchFamily="18" charset="0"/>
                <a:cs typeface="Times New Roman" pitchFamily="18" charset="0"/>
              </a:rPr>
              <a:t>College of </a:t>
            </a:r>
            <a:r>
              <a:rPr lang="en-US" dirty="0" err="1" smtClean="0">
                <a:latin typeface="Times New Roman" pitchFamily="18" charset="0"/>
                <a:cs typeface="Times New Roman" pitchFamily="18" charset="0"/>
              </a:rPr>
              <a:t>DuPage</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College of Lake County</a:t>
            </a:r>
          </a:p>
          <a:p>
            <a:pPr lvl="1"/>
            <a:r>
              <a:rPr lang="en-US" dirty="0" smtClean="0">
                <a:latin typeface="Times New Roman" pitchFamily="18" charset="0"/>
                <a:cs typeface="Times New Roman" pitchFamily="18" charset="0"/>
              </a:rPr>
              <a:t>Moraine Valley</a:t>
            </a:r>
          </a:p>
          <a:p>
            <a:pPr lvl="1"/>
            <a:r>
              <a:rPr lang="en-US" dirty="0" smtClean="0">
                <a:latin typeface="Times New Roman" pitchFamily="18" charset="0"/>
                <a:cs typeface="Times New Roman" pitchFamily="18" charset="0"/>
              </a:rPr>
              <a:t>Southwestern </a:t>
            </a:r>
          </a:p>
          <a:p>
            <a:r>
              <a:rPr lang="en-US" dirty="0" smtClean="0">
                <a:latin typeface="Times New Roman" pitchFamily="18" charset="0"/>
                <a:cs typeface="Times New Roman" pitchFamily="18" charset="0"/>
              </a:rPr>
              <a:t>Phase 2</a:t>
            </a:r>
          </a:p>
          <a:p>
            <a:pPr lvl="1"/>
            <a:r>
              <a:rPr lang="en-US" dirty="0" smtClean="0">
                <a:latin typeface="Times New Roman" pitchFamily="18" charset="0"/>
                <a:cs typeface="Times New Roman" pitchFamily="18" charset="0"/>
              </a:rPr>
              <a:t>Kaskaskia</a:t>
            </a:r>
          </a:p>
          <a:p>
            <a:pPr lvl="1"/>
            <a:r>
              <a:rPr lang="en-US" dirty="0" smtClean="0">
                <a:latin typeface="Times New Roman" pitchFamily="18" charset="0"/>
                <a:cs typeface="Times New Roman" pitchFamily="18" charset="0"/>
              </a:rPr>
              <a:t>Heartland</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l"/>
            <a:r>
              <a:rPr lang="en-US" dirty="0" smtClean="0">
                <a:solidFill>
                  <a:srgbClr val="FF0000"/>
                </a:solidFill>
                <a:latin typeface="Times New Roman" pitchFamily="18" charset="0"/>
                <a:cs typeface="Times New Roman" pitchFamily="18" charset="0"/>
              </a:rPr>
              <a:t>Military Training Counts</a:t>
            </a:r>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solidFill>
                  <a:srgbClr val="FF0000"/>
                </a:solidFill>
                <a:latin typeface="Times New Roman" pitchFamily="18" charset="0"/>
                <a:cs typeface="Times New Roman" pitchFamily="18" charset="0"/>
              </a:rPr>
              <a:t>Federal Priority - Licensure</a:t>
            </a:r>
            <a:endParaRPr lang="en-US" dirty="0">
              <a:solidFill>
                <a:srgbClr val="FF0000"/>
              </a:solidFill>
              <a:latin typeface="Times New Roman" pitchFamily="18" charset="0"/>
              <a:cs typeface="Times New Roman" pitchFamily="18" charset="0"/>
            </a:endParaRPr>
          </a:p>
        </p:txBody>
      </p:sp>
      <p:sp>
        <p:nvSpPr>
          <p:cNvPr id="8" name="Rectangle 7"/>
          <p:cNvSpPr/>
          <p:nvPr/>
        </p:nvSpPr>
        <p:spPr>
          <a:xfrm>
            <a:off x="2610638" y="6324600"/>
            <a:ext cx="6383478" cy="246221"/>
          </a:xfrm>
          <a:prstGeom prst="rect">
            <a:avLst/>
          </a:prstGeom>
        </p:spPr>
        <p:txBody>
          <a:bodyPr wrap="none">
            <a:spAutoFit/>
          </a:bodyPr>
          <a:lstStyle/>
          <a:p>
            <a:pPr algn="r"/>
            <a:r>
              <a:rPr lang="en-US" sz="1000" dirty="0" smtClean="0"/>
              <a:t>http://www.whitehouse.gov/sites/default/files/docs/military_credentialing_and_licensing_report_2-24-2013_final.pdf</a:t>
            </a:r>
          </a:p>
        </p:txBody>
      </p:sp>
      <p:sp>
        <p:nvSpPr>
          <p:cNvPr id="6" name="Content Placeholder 5"/>
          <p:cNvSpPr>
            <a:spLocks noGrp="1"/>
          </p:cNvSpPr>
          <p:nvPr>
            <p:ph sz="half" idx="1"/>
          </p:nvPr>
        </p:nvSpPr>
        <p:spPr/>
        <p:txBody>
          <a:bodyPr/>
          <a:lstStyle/>
          <a:p>
            <a:pPr marL="3175" indent="-3175">
              <a:buNone/>
            </a:pPr>
            <a:r>
              <a:rPr lang="en-US" dirty="0" smtClean="0">
                <a:latin typeface="Times New Roman" pitchFamily="18" charset="0"/>
                <a:cs typeface="Times New Roman" pitchFamily="18" charset="0"/>
              </a:rPr>
              <a:t>Key:</a:t>
            </a:r>
          </a:p>
          <a:p>
            <a:pPr marL="3175" indent="-3175">
              <a:buNone/>
            </a:pPr>
            <a:endParaRPr lang="en-US" dirty="0" smtClean="0">
              <a:latin typeface="Times New Roman" pitchFamily="18" charset="0"/>
              <a:cs typeface="Times New Roman" pitchFamily="18" charset="0"/>
            </a:endParaRPr>
          </a:p>
          <a:p>
            <a:pPr marL="3175" indent="-3175">
              <a:buNone/>
            </a:pPr>
            <a:r>
              <a:rPr lang="en-US" dirty="0" smtClean="0">
                <a:latin typeface="Times New Roman" pitchFamily="18" charset="0"/>
                <a:cs typeface="Times New Roman" pitchFamily="18" charset="0"/>
              </a:rPr>
              <a:t>Civilian licensing requirements differ from military requirements</a:t>
            </a:r>
          </a:p>
          <a:p>
            <a:endParaRPr lang="en-US" dirty="0"/>
          </a:p>
        </p:txBody>
      </p:sp>
      <p:pic>
        <p:nvPicPr>
          <p:cNvPr id="7" name="Picture 2"/>
          <p:cNvPicPr>
            <a:picLocks noGrp="1" noChangeAspect="1" noChangeArrowheads="1"/>
          </p:cNvPicPr>
          <p:nvPr>
            <p:ph sz="half" idx="2"/>
          </p:nvPr>
        </p:nvPicPr>
        <p:blipFill>
          <a:blip r:embed="rId3" cstate="print"/>
          <a:stretch>
            <a:fillRect/>
          </a:stretch>
        </p:blipFill>
        <p:spPr bwMode="auto">
          <a:xfrm>
            <a:off x="5257800" y="1630631"/>
            <a:ext cx="3429000" cy="4465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FF0000"/>
                </a:solidFill>
                <a:latin typeface="Times New Roman" pitchFamily="18" charset="0"/>
                <a:cs typeface="Times New Roman" pitchFamily="18" charset="0"/>
              </a:rPr>
              <a:t>Military Training/Professional Licensing Standards</a:t>
            </a:r>
            <a:endParaRPr lang="en-US" dirty="0">
              <a:solidFill>
                <a:srgbClr val="FF0000"/>
              </a:solidFill>
            </a:endParaRPr>
          </a:p>
        </p:txBody>
      </p:sp>
      <p:sp>
        <p:nvSpPr>
          <p:cNvPr id="3" name="Content Placeholder 2"/>
          <p:cNvSpPr>
            <a:spLocks noGrp="1"/>
          </p:cNvSpPr>
          <p:nvPr>
            <p:ph idx="1"/>
          </p:nvPr>
        </p:nvSpPr>
        <p:spPr>
          <a:xfrm>
            <a:off x="1676400" y="1600200"/>
            <a:ext cx="7162800" cy="4876800"/>
          </a:xfrm>
        </p:spPr>
        <p:txBody>
          <a:bodyPr>
            <a:normAutofit fontScale="77500" lnSpcReduction="20000"/>
          </a:bodyPr>
          <a:lstStyle/>
          <a:p>
            <a:pPr marL="0">
              <a:spcBef>
                <a:spcPts val="600"/>
              </a:spcBef>
              <a:buNone/>
            </a:pPr>
            <a:r>
              <a:rPr lang="en-US" sz="2900" dirty="0">
                <a:latin typeface="Times New Roman" pitchFamily="18" charset="0"/>
                <a:cs typeface="Times New Roman" pitchFamily="18" charset="0"/>
              </a:rPr>
              <a:t>February 6, 2013, Governor Pat Quinn issued an Executive Order 13-02 that tasks state agencies to </a:t>
            </a:r>
          </a:p>
          <a:p>
            <a:pPr marL="0" indent="0">
              <a:spcBef>
                <a:spcPts val="600"/>
              </a:spcBef>
              <a:buNone/>
            </a:pPr>
            <a:r>
              <a:rPr lang="en-US" sz="2900" dirty="0">
                <a:latin typeface="Times New Roman" pitchFamily="18" charset="0"/>
                <a:cs typeface="Times New Roman" pitchFamily="18" charset="0"/>
              </a:rPr>
              <a:t>	(1) identify overlaps and gaps between military </a:t>
            </a:r>
            <a:r>
              <a:rPr lang="en-US" sz="2900" dirty="0" smtClean="0">
                <a:latin typeface="Times New Roman" pitchFamily="18" charset="0"/>
                <a:cs typeface="Times New Roman" pitchFamily="18" charset="0"/>
              </a:rPr>
              <a:t>	training and state </a:t>
            </a:r>
            <a:r>
              <a:rPr lang="en-US" sz="2900" dirty="0">
                <a:latin typeface="Times New Roman" pitchFamily="18" charset="0"/>
                <a:cs typeface="Times New Roman" pitchFamily="18" charset="0"/>
              </a:rPr>
              <a:t>licenses, and </a:t>
            </a:r>
          </a:p>
          <a:p>
            <a:pPr marL="0" indent="0">
              <a:spcBef>
                <a:spcPts val="600"/>
              </a:spcBef>
              <a:buNone/>
            </a:pPr>
            <a:r>
              <a:rPr lang="en-US" sz="2900" dirty="0">
                <a:latin typeface="Times New Roman" pitchFamily="18" charset="0"/>
                <a:cs typeface="Times New Roman" pitchFamily="18" charset="0"/>
              </a:rPr>
              <a:t>	(2) propose recommendations by which </a:t>
            </a:r>
            <a:r>
              <a:rPr lang="en-US" sz="2900" dirty="0" smtClean="0">
                <a:latin typeface="Times New Roman" pitchFamily="18" charset="0"/>
                <a:cs typeface="Times New Roman" pitchFamily="18" charset="0"/>
              </a:rPr>
              <a:t>	assessment 	processes </a:t>
            </a:r>
            <a:r>
              <a:rPr lang="en-US" sz="2900" dirty="0">
                <a:latin typeface="Times New Roman" pitchFamily="18" charset="0"/>
                <a:cs typeface="Times New Roman" pitchFamily="18" charset="0"/>
              </a:rPr>
              <a:t>can </a:t>
            </a:r>
            <a:r>
              <a:rPr lang="en-US" sz="2900" dirty="0" smtClean="0">
                <a:latin typeface="Times New Roman" pitchFamily="18" charset="0"/>
                <a:cs typeface="Times New Roman" pitchFamily="18" charset="0"/>
              </a:rPr>
              <a:t>be </a:t>
            </a:r>
            <a:r>
              <a:rPr lang="en-US" sz="2900" dirty="0">
                <a:latin typeface="Times New Roman" pitchFamily="18" charset="0"/>
                <a:cs typeface="Times New Roman" pitchFamily="18" charset="0"/>
              </a:rPr>
              <a:t>implemented that allow such </a:t>
            </a:r>
            <a:r>
              <a:rPr lang="en-US" sz="2900" dirty="0" smtClean="0">
                <a:latin typeface="Times New Roman" pitchFamily="18" charset="0"/>
                <a:cs typeface="Times New Roman" pitchFamily="18" charset="0"/>
              </a:rPr>
              <a:t>	training and </a:t>
            </a:r>
            <a:r>
              <a:rPr lang="en-US" sz="2900" dirty="0">
                <a:latin typeface="Times New Roman" pitchFamily="18" charset="0"/>
                <a:cs typeface="Times New Roman" pitchFamily="18" charset="0"/>
              </a:rPr>
              <a:t>education to be </a:t>
            </a:r>
            <a:r>
              <a:rPr lang="en-US" sz="2900" dirty="0" smtClean="0">
                <a:latin typeface="Times New Roman" pitchFamily="18" charset="0"/>
                <a:cs typeface="Times New Roman" pitchFamily="18" charset="0"/>
              </a:rPr>
              <a:t>considered </a:t>
            </a:r>
            <a:r>
              <a:rPr lang="en-US" sz="2900" dirty="0">
                <a:latin typeface="Times New Roman" pitchFamily="18" charset="0"/>
                <a:cs typeface="Times New Roman" pitchFamily="18" charset="0"/>
              </a:rPr>
              <a:t>for purposes </a:t>
            </a:r>
            <a:r>
              <a:rPr lang="en-US" sz="2900" dirty="0" smtClean="0">
                <a:latin typeface="Times New Roman" pitchFamily="18" charset="0"/>
                <a:cs typeface="Times New Roman" pitchFamily="18" charset="0"/>
              </a:rPr>
              <a:t>	of </a:t>
            </a:r>
            <a:r>
              <a:rPr lang="en-US" sz="2900" dirty="0">
                <a:latin typeface="Times New Roman" pitchFamily="18" charset="0"/>
                <a:cs typeface="Times New Roman" pitchFamily="18" charset="0"/>
              </a:rPr>
              <a:t>state </a:t>
            </a:r>
            <a:r>
              <a:rPr lang="en-US" sz="2900" dirty="0" smtClean="0">
                <a:latin typeface="Times New Roman" pitchFamily="18" charset="0"/>
                <a:cs typeface="Times New Roman" pitchFamily="18" charset="0"/>
              </a:rPr>
              <a:t>	licensure </a:t>
            </a:r>
            <a:r>
              <a:rPr lang="en-US" sz="2900" dirty="0">
                <a:latin typeface="Times New Roman" pitchFamily="18" charset="0"/>
                <a:cs typeface="Times New Roman" pitchFamily="18" charset="0"/>
              </a:rPr>
              <a:t>requirements. </a:t>
            </a:r>
          </a:p>
          <a:p>
            <a:pPr marL="0" indent="0">
              <a:buNone/>
            </a:pPr>
            <a:endParaRPr lang="en-US" sz="2900" dirty="0" smtClean="0"/>
          </a:p>
          <a:p>
            <a:pPr marL="0" indent="0">
              <a:buNone/>
            </a:pPr>
            <a:r>
              <a:rPr lang="en-US" sz="2900" dirty="0" smtClean="0">
                <a:latin typeface="Times New Roman" pitchFamily="18" charset="0"/>
                <a:cs typeface="Times New Roman" pitchFamily="18" charset="0"/>
              </a:rPr>
              <a:t>Bridges to Licensure (completed or in-progress): </a:t>
            </a:r>
          </a:p>
          <a:p>
            <a:r>
              <a:rPr lang="en-US" sz="2900" dirty="0" smtClean="0">
                <a:latin typeface="Times New Roman" pitchFamily="18" charset="0"/>
                <a:cs typeface="Times New Roman" pitchFamily="18" charset="0"/>
              </a:rPr>
              <a:t>Licensed Practical Nurse</a:t>
            </a:r>
          </a:p>
          <a:p>
            <a:r>
              <a:rPr lang="en-US" sz="2900" dirty="0" smtClean="0">
                <a:latin typeface="Times New Roman" pitchFamily="18" charset="0"/>
                <a:cs typeface="Times New Roman" pitchFamily="18" charset="0"/>
              </a:rPr>
              <a:t>Police Patrol Officers</a:t>
            </a:r>
          </a:p>
          <a:p>
            <a:r>
              <a:rPr lang="en-US" sz="2900" dirty="0" smtClean="0">
                <a:latin typeface="Times New Roman" pitchFamily="18" charset="0"/>
                <a:cs typeface="Times New Roman" pitchFamily="18" charset="0"/>
              </a:rPr>
              <a:t>Emergency Medical Technician – Basic</a:t>
            </a:r>
          </a:p>
          <a:p>
            <a:pPr marL="0" indent="0">
              <a:buNone/>
            </a:pPr>
            <a:endParaRPr lang="en-US" dirty="0"/>
          </a:p>
        </p:txBody>
      </p:sp>
    </p:spTree>
    <p:extLst>
      <p:ext uri="{BB962C8B-B14F-4D97-AF65-F5344CB8AC3E}">
        <p14:creationId xmlns:p14="http://schemas.microsoft.com/office/powerpoint/2010/main" val="1891283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dirty="0">
                <a:latin typeface="Times New Roman" pitchFamily="18" charset="0"/>
                <a:cs typeface="Times New Roman" pitchFamily="18" charset="0"/>
              </a:rPr>
              <a:t>The following military occupational specialties are in process of being assessed by Illinois licensing authorities:</a:t>
            </a:r>
          </a:p>
          <a:p>
            <a:pPr lvl="1"/>
            <a:r>
              <a:rPr lang="en-US" dirty="0">
                <a:latin typeface="Times New Roman" pitchFamily="18" charset="0"/>
                <a:cs typeface="Times New Roman" pitchFamily="18" charset="0"/>
              </a:rPr>
              <a:t>Dental Hygienist </a:t>
            </a:r>
          </a:p>
          <a:p>
            <a:pPr lvl="1"/>
            <a:r>
              <a:rPr lang="en-US" dirty="0">
                <a:latin typeface="Times New Roman" pitchFamily="18" charset="0"/>
                <a:cs typeface="Times New Roman" pitchFamily="18" charset="0"/>
              </a:rPr>
              <a:t>Pharmacy Technician</a:t>
            </a:r>
          </a:p>
          <a:p>
            <a:pPr lvl="1"/>
            <a:r>
              <a:rPr lang="en-US" dirty="0">
                <a:latin typeface="Times New Roman" pitchFamily="18" charset="0"/>
                <a:cs typeface="Times New Roman" pitchFamily="18" charset="0"/>
              </a:rPr>
              <a:t>Physical Therapy Assistant</a:t>
            </a:r>
          </a:p>
          <a:p>
            <a:pPr marL="0" indent="0">
              <a:buNone/>
            </a:pPr>
            <a:endParaRPr lang="en-US" sz="1300" dirty="0">
              <a:latin typeface="Times New Roman" pitchFamily="18" charset="0"/>
              <a:cs typeface="Times New Roman" pitchFamily="18" charset="0"/>
            </a:endParaRPr>
          </a:p>
          <a:p>
            <a:r>
              <a:rPr lang="en-US" dirty="0">
                <a:latin typeface="Times New Roman" pitchFamily="18" charset="0"/>
                <a:cs typeface="Times New Roman" pitchFamily="18" charset="0"/>
              </a:rPr>
              <a:t>The following military occupational specialties were not deemed relevant by Illinois licensing authorities:</a:t>
            </a:r>
          </a:p>
          <a:p>
            <a:pPr lvl="1"/>
            <a:r>
              <a:rPr lang="en-US" dirty="0">
                <a:latin typeface="Times New Roman" pitchFamily="18" charset="0"/>
                <a:cs typeface="Times New Roman" pitchFamily="18" charset="0"/>
              </a:rPr>
              <a:t>Pharmacist</a:t>
            </a:r>
          </a:p>
          <a:p>
            <a:pPr lvl="1"/>
            <a:r>
              <a:rPr lang="en-US" dirty="0">
                <a:latin typeface="Times New Roman" pitchFamily="18" charset="0"/>
                <a:cs typeface="Times New Roman" pitchFamily="18" charset="0"/>
              </a:rPr>
              <a:t>Optometrist</a:t>
            </a:r>
          </a:p>
          <a:p>
            <a:pPr marL="0" indent="0">
              <a:buNone/>
            </a:pPr>
            <a:endParaRPr lang="en-US" dirty="0"/>
          </a:p>
        </p:txBody>
      </p:sp>
      <p:sp>
        <p:nvSpPr>
          <p:cNvPr id="3" name="Title 2"/>
          <p:cNvSpPr>
            <a:spLocks noGrp="1"/>
          </p:cNvSpPr>
          <p:nvPr>
            <p:ph type="title"/>
          </p:nvPr>
        </p:nvSpPr>
        <p:spPr/>
        <p:txBody>
          <a:bodyPr>
            <a:normAutofit fontScale="90000"/>
          </a:bodyPr>
          <a:lstStyle/>
          <a:p>
            <a:pPr algn="l"/>
            <a:r>
              <a:rPr lang="en-US" dirty="0">
                <a:solidFill>
                  <a:srgbClr val="FF0000"/>
                </a:solidFill>
                <a:latin typeface="Times New Roman" pitchFamily="18" charset="0"/>
                <a:cs typeface="Times New Roman" pitchFamily="18" charset="0"/>
              </a:rPr>
              <a:t>Military Training/ Professional Licensing Standards </a:t>
            </a:r>
            <a:endParaRPr lang="en-US" dirty="0">
              <a:solidFill>
                <a:srgbClr val="FF0000"/>
              </a:solidFill>
            </a:endParaRPr>
          </a:p>
        </p:txBody>
      </p:sp>
    </p:spTree>
    <p:extLst>
      <p:ext uri="{BB962C8B-B14F-4D97-AF65-F5344CB8AC3E}">
        <p14:creationId xmlns:p14="http://schemas.microsoft.com/office/powerpoint/2010/main" val="1801052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76400" y="1600200"/>
            <a:ext cx="7239000" cy="5029200"/>
          </a:xfrm>
        </p:spPr>
        <p:txBody>
          <a:bodyPr>
            <a:normAutofit fontScale="55000" lnSpcReduction="20000"/>
          </a:bodyPr>
          <a:lstStyle/>
          <a:p>
            <a:pPr marL="0" indent="0">
              <a:spcBef>
                <a:spcPts val="0"/>
              </a:spcBef>
              <a:spcAft>
                <a:spcPts val="1200"/>
              </a:spcAft>
              <a:buNone/>
            </a:pPr>
            <a:r>
              <a:rPr lang="en-US" sz="3600" dirty="0">
                <a:latin typeface="Times New Roman" pitchFamily="18" charset="0"/>
                <a:cs typeface="Times New Roman" pitchFamily="18" charset="0"/>
              </a:rPr>
              <a:t>1. Military Medics to Certified Nurse Aide (CNA)</a:t>
            </a:r>
          </a:p>
          <a:p>
            <a:pPr marL="0" indent="0">
              <a:spcBef>
                <a:spcPts val="0"/>
              </a:spcBef>
              <a:spcAft>
                <a:spcPts val="1200"/>
              </a:spcAft>
              <a:buNone/>
            </a:pPr>
            <a:r>
              <a:rPr lang="en-US" sz="3600" dirty="0">
                <a:latin typeface="Times New Roman" pitchFamily="18" charset="0"/>
                <a:cs typeface="Times New Roman" pitchFamily="18" charset="0"/>
              </a:rPr>
              <a:t>2. Military Medics to First Responders (EMR) </a:t>
            </a:r>
          </a:p>
          <a:p>
            <a:pPr marL="0" indent="0">
              <a:spcBef>
                <a:spcPts val="0"/>
              </a:spcBef>
              <a:spcAft>
                <a:spcPts val="1200"/>
              </a:spcAft>
              <a:buNone/>
            </a:pPr>
            <a:r>
              <a:rPr lang="en-US" sz="3600" dirty="0">
                <a:latin typeface="Times New Roman" pitchFamily="18" charset="0"/>
                <a:cs typeface="Times New Roman" pitchFamily="18" charset="0"/>
              </a:rPr>
              <a:t>3. Army Medics to Emergency Medical Technicians Basic (EMT-B) </a:t>
            </a:r>
          </a:p>
          <a:p>
            <a:pPr marL="0" indent="0">
              <a:spcBef>
                <a:spcPts val="0"/>
              </a:spcBef>
              <a:spcAft>
                <a:spcPts val="1200"/>
              </a:spcAft>
              <a:buNone/>
            </a:pPr>
            <a:r>
              <a:rPr lang="en-US" sz="3600" dirty="0">
                <a:latin typeface="Times New Roman" pitchFamily="18" charset="0"/>
                <a:cs typeface="Times New Roman" pitchFamily="18" charset="0"/>
              </a:rPr>
              <a:t>4. Educational Waivers</a:t>
            </a:r>
          </a:p>
          <a:p>
            <a:pPr marL="0" indent="0">
              <a:spcBef>
                <a:spcPts val="0"/>
              </a:spcBef>
              <a:spcAft>
                <a:spcPts val="1200"/>
              </a:spcAft>
              <a:buNone/>
            </a:pPr>
            <a:r>
              <a:rPr lang="en-US" sz="3600" dirty="0">
                <a:latin typeface="Times New Roman" pitchFamily="18" charset="0"/>
                <a:cs typeface="Times New Roman" pitchFamily="18" charset="0"/>
              </a:rPr>
              <a:t>	a) Illinois State Police and the Illinois Conservation Police </a:t>
            </a:r>
          </a:p>
          <a:p>
            <a:pPr marL="0" indent="0">
              <a:spcBef>
                <a:spcPts val="0"/>
              </a:spcBef>
              <a:spcAft>
                <a:spcPts val="1200"/>
              </a:spcAft>
              <a:buNone/>
            </a:pPr>
            <a:r>
              <a:rPr lang="en-US" sz="3600" dirty="0">
                <a:latin typeface="Times New Roman" pitchFamily="18" charset="0"/>
                <a:cs typeface="Times New Roman" pitchFamily="18" charset="0"/>
              </a:rPr>
              <a:t>	b) Educational Waiver for Municipal Police and Firefighters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5. Commercial Driver’s License (Military Skills Test Waiver Program)</a:t>
            </a:r>
          </a:p>
          <a:p>
            <a:pPr marL="0" indent="0">
              <a:spcBef>
                <a:spcPts val="0"/>
              </a:spcBef>
              <a:spcAft>
                <a:spcPts val="1200"/>
              </a:spcAft>
              <a:buNone/>
            </a:pPr>
            <a:r>
              <a:rPr lang="en-US" sz="3600" dirty="0">
                <a:latin typeface="Times New Roman" pitchFamily="18" charset="0"/>
                <a:cs typeface="Times New Roman" pitchFamily="18" charset="0"/>
              </a:rPr>
              <a:t>6. Police Academy Intern Program at Southwestern Illinois College</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7. Firefighter Certification</a:t>
            </a:r>
          </a:p>
          <a:p>
            <a:pPr marL="0" indent="0">
              <a:buNone/>
            </a:pPr>
            <a:endParaRPr lang="en-US" dirty="0"/>
          </a:p>
        </p:txBody>
      </p:sp>
      <p:sp>
        <p:nvSpPr>
          <p:cNvPr id="3" name="Title 2"/>
          <p:cNvSpPr>
            <a:spLocks noGrp="1"/>
          </p:cNvSpPr>
          <p:nvPr>
            <p:ph type="title"/>
          </p:nvPr>
        </p:nvSpPr>
        <p:spPr/>
        <p:txBody>
          <a:bodyPr/>
          <a:lstStyle/>
          <a:p>
            <a:pPr algn="l"/>
            <a:r>
              <a:rPr lang="en-US" dirty="0">
                <a:solidFill>
                  <a:srgbClr val="FF0000"/>
                </a:solidFill>
                <a:latin typeface="Times New Roman" pitchFamily="18" charset="0"/>
                <a:cs typeface="Times New Roman" pitchFamily="18" charset="0"/>
              </a:rPr>
              <a:t>Military Training Equivalencies</a:t>
            </a:r>
            <a:endParaRPr lang="en-US" dirty="0">
              <a:solidFill>
                <a:srgbClr val="FF0000"/>
              </a:solidFill>
            </a:endParaRPr>
          </a:p>
        </p:txBody>
      </p:sp>
    </p:spTree>
    <p:extLst>
      <p:ext uri="{BB962C8B-B14F-4D97-AF65-F5344CB8AC3E}">
        <p14:creationId xmlns:p14="http://schemas.microsoft.com/office/powerpoint/2010/main" val="1579565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2362200"/>
            <a:ext cx="7086600" cy="1470025"/>
          </a:xfrm>
        </p:spPr>
        <p:txBody>
          <a:bodyPr>
            <a:normAutofit/>
          </a:bodyPr>
          <a:lstStyle/>
          <a:p>
            <a:pPr algn="ctr"/>
            <a:r>
              <a:rPr lang="en-US" dirty="0">
                <a:solidFill>
                  <a:srgbClr val="FF0000"/>
                </a:solidFill>
                <a:latin typeface="Times New Roman" pitchFamily="18" charset="0"/>
                <a:cs typeface="Times New Roman" pitchFamily="18" charset="0"/>
              </a:rPr>
              <a:t>Community College    </a:t>
            </a:r>
            <a:r>
              <a:rPr lang="en-US" dirty="0" smtClean="0">
                <a:solidFill>
                  <a:srgbClr val="FF0000"/>
                </a:solidFill>
                <a:latin typeface="Times New Roman" pitchFamily="18" charset="0"/>
                <a:cs typeface="Times New Roman" pitchFamily="18" charset="0"/>
              </a:rPr>
              <a:t>Spotlight</a:t>
            </a:r>
            <a:endParaRPr lang="en-US" dirty="0">
              <a:solidFill>
                <a:srgbClr val="FF000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5922"/>
            <a:ext cx="2120153" cy="239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114800"/>
            <a:ext cx="2114550" cy="21621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71625" y="381000"/>
            <a:ext cx="7086600" cy="3886200"/>
          </a:xfrm>
        </p:spPr>
        <p:txBody>
          <a:bodyPr>
            <a:normAutofit fontScale="90000"/>
          </a:bodyPr>
          <a:lstStyle/>
          <a:p>
            <a:pPr algn="l"/>
            <a:r>
              <a:rPr lang="en-US" sz="3600" b="1" u="sng" dirty="0" smtClean="0">
                <a:latin typeface="Times New Roman" pitchFamily="18" charset="0"/>
                <a:cs typeface="Times New Roman" pitchFamily="18" charset="0"/>
              </a:rPr>
              <a:t>Presentation Goals: </a:t>
            </a:r>
            <a:r>
              <a:rPr lang="en-US" sz="3600" u="sng" dirty="0" smtClean="0">
                <a:latin typeface="Times New Roman" pitchFamily="18" charset="0"/>
                <a:cs typeface="Times New Roman" pitchFamily="18" charset="0"/>
              </a:rPr>
              <a:t/>
            </a:r>
            <a:br>
              <a:rPr lang="en-US" sz="3600" u="sng" dirty="0" smtClean="0">
                <a:latin typeface="Times New Roman" pitchFamily="18" charset="0"/>
                <a:cs typeface="Times New Roman" pitchFamily="18" charset="0"/>
              </a:rPr>
            </a:br>
            <a:r>
              <a:rPr lang="en-US" sz="3600" u="sng" dirty="0" smtClean="0">
                <a:latin typeface="Times New Roman" pitchFamily="18" charset="0"/>
                <a:cs typeface="Times New Roman" pitchFamily="18" charset="0"/>
              </a:rPr>
              <a:t/>
            </a:r>
            <a:br>
              <a:rPr lang="en-US" sz="3600" u="sng"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Report out on pilot project progress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Discuss state efforts around military   	credit articulation</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Announce a state-wide plan connected 	to a multi-state collaborative</a:t>
            </a: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191000"/>
            <a:ext cx="42862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FF0000"/>
                </a:solidFill>
                <a:latin typeface="Times New Roman" pitchFamily="18" charset="0"/>
                <a:cs typeface="Times New Roman" pitchFamily="18" charset="0"/>
              </a:rPr>
              <a:t>Program </a:t>
            </a:r>
            <a:r>
              <a:rPr lang="en-US" dirty="0" smtClean="0">
                <a:solidFill>
                  <a:srgbClr val="FF0000"/>
                </a:solidFill>
                <a:latin typeface="Times New Roman" pitchFamily="18" charset="0"/>
                <a:cs typeface="Times New Roman" pitchFamily="18" charset="0"/>
              </a:rPr>
              <a:t>Articulations Reviewed</a:t>
            </a:r>
            <a:endParaRPr lang="en-US" dirty="0">
              <a:solidFill>
                <a:srgbClr val="FF0000"/>
              </a:solidFill>
            </a:endParaRPr>
          </a:p>
        </p:txBody>
      </p:sp>
      <p:sp>
        <p:nvSpPr>
          <p:cNvPr id="4" name="Content Placeholder 3"/>
          <p:cNvSpPr>
            <a:spLocks noGrp="1"/>
          </p:cNvSpPr>
          <p:nvPr>
            <p:ph sz="half" idx="1"/>
          </p:nvPr>
        </p:nvSpPr>
        <p:spPr/>
        <p:txBody>
          <a:bodyPr>
            <a:normAutofit fontScale="77500" lnSpcReduction="20000"/>
          </a:bodyPr>
          <a:lstStyle/>
          <a:p>
            <a:pPr>
              <a:buNone/>
            </a:pPr>
            <a:r>
              <a:rPr lang="en-US" u="sng" dirty="0">
                <a:latin typeface="Times New Roman" pitchFamily="18" charset="0"/>
                <a:cs typeface="Times New Roman" pitchFamily="18" charset="0"/>
              </a:rPr>
              <a:t>DuPage</a:t>
            </a:r>
          </a:p>
          <a:p>
            <a:pPr lvl="1"/>
            <a:r>
              <a:rPr lang="en-US" dirty="0">
                <a:latin typeface="Times New Roman" pitchFamily="18" charset="0"/>
                <a:cs typeface="Times New Roman" pitchFamily="18" charset="0"/>
              </a:rPr>
              <a:t>Criminal Justice</a:t>
            </a:r>
          </a:p>
          <a:p>
            <a:pPr lvl="1"/>
            <a:r>
              <a:rPr lang="en-US" dirty="0">
                <a:latin typeface="Times New Roman" pitchFamily="18" charset="0"/>
                <a:cs typeface="Times New Roman" pitchFamily="18" charset="0"/>
              </a:rPr>
              <a:t>Fire Science</a:t>
            </a:r>
          </a:p>
          <a:p>
            <a:pPr lvl="1"/>
            <a:r>
              <a:rPr lang="en-US" dirty="0">
                <a:latin typeface="Times New Roman" pitchFamily="18" charset="0"/>
                <a:cs typeface="Times New Roman" pitchFamily="18" charset="0"/>
              </a:rPr>
              <a:t>Automotive Technology</a:t>
            </a:r>
          </a:p>
          <a:p>
            <a:pPr>
              <a:buNone/>
            </a:pPr>
            <a:r>
              <a:rPr lang="en-US" u="sng" dirty="0">
                <a:latin typeface="Times New Roman" pitchFamily="18" charset="0"/>
                <a:cs typeface="Times New Roman" pitchFamily="18" charset="0"/>
              </a:rPr>
              <a:t>Heartland</a:t>
            </a:r>
          </a:p>
          <a:p>
            <a:pPr lvl="1"/>
            <a:r>
              <a:rPr lang="en-US" dirty="0">
                <a:latin typeface="Times New Roman" pitchFamily="18" charset="0"/>
                <a:cs typeface="Times New Roman" pitchFamily="18" charset="0"/>
              </a:rPr>
              <a:t>Electrical and Electronics Repair</a:t>
            </a:r>
          </a:p>
          <a:p>
            <a:pPr lvl="1"/>
            <a:r>
              <a:rPr lang="en-US" dirty="0">
                <a:latin typeface="Times New Roman" pitchFamily="18" charset="0"/>
                <a:cs typeface="Times New Roman" pitchFamily="18" charset="0"/>
              </a:rPr>
              <a:t>Computer Support</a:t>
            </a:r>
          </a:p>
          <a:p>
            <a:pPr>
              <a:buNone/>
            </a:pPr>
            <a:r>
              <a:rPr lang="en-US" u="sng" dirty="0">
                <a:latin typeface="Times New Roman" pitchFamily="18" charset="0"/>
                <a:cs typeface="Times New Roman" pitchFamily="18" charset="0"/>
              </a:rPr>
              <a:t>Kaskaskia</a:t>
            </a:r>
          </a:p>
          <a:p>
            <a:pPr lvl="1"/>
            <a:r>
              <a:rPr lang="en-US" dirty="0">
                <a:latin typeface="Times New Roman" pitchFamily="18" charset="0"/>
                <a:cs typeface="Times New Roman" pitchFamily="18" charset="0"/>
              </a:rPr>
              <a:t>Network Administration</a:t>
            </a:r>
          </a:p>
          <a:p>
            <a:pPr lvl="1"/>
            <a:r>
              <a:rPr lang="en-US" dirty="0">
                <a:latin typeface="Times New Roman" pitchFamily="18" charset="0"/>
                <a:cs typeface="Times New Roman" pitchFamily="18" charset="0"/>
              </a:rPr>
              <a:t>Automotive Technology</a:t>
            </a:r>
          </a:p>
          <a:p>
            <a:pPr lvl="1"/>
            <a:r>
              <a:rPr lang="en-US" dirty="0">
                <a:latin typeface="Times New Roman" pitchFamily="18" charset="0"/>
                <a:cs typeface="Times New Roman" pitchFamily="18" charset="0"/>
              </a:rPr>
              <a:t>Truck Driver Training </a:t>
            </a:r>
          </a:p>
          <a:p>
            <a:pPr lvl="1"/>
            <a:r>
              <a:rPr lang="en-US" dirty="0">
                <a:latin typeface="Times New Roman" pitchFamily="18" charset="0"/>
                <a:cs typeface="Times New Roman" pitchFamily="18" charset="0"/>
              </a:rPr>
              <a:t>Criminal Justice</a:t>
            </a:r>
          </a:p>
          <a:p>
            <a:pPr marL="0" indent="0">
              <a:buNone/>
            </a:pPr>
            <a:endParaRPr lang="en-US" dirty="0"/>
          </a:p>
        </p:txBody>
      </p:sp>
      <p:sp>
        <p:nvSpPr>
          <p:cNvPr id="5" name="Content Placeholder 4"/>
          <p:cNvSpPr>
            <a:spLocks noGrp="1"/>
          </p:cNvSpPr>
          <p:nvPr>
            <p:ph sz="half" idx="2"/>
          </p:nvPr>
        </p:nvSpPr>
        <p:spPr/>
        <p:txBody>
          <a:bodyPr>
            <a:normAutofit fontScale="77500" lnSpcReduction="20000"/>
          </a:bodyPr>
          <a:lstStyle/>
          <a:p>
            <a:pPr>
              <a:buNone/>
            </a:pPr>
            <a:r>
              <a:rPr lang="en-US" u="sng" dirty="0">
                <a:latin typeface="Times New Roman" pitchFamily="18" charset="0"/>
                <a:cs typeface="Times New Roman" pitchFamily="18" charset="0"/>
              </a:rPr>
              <a:t>Lake County</a:t>
            </a:r>
          </a:p>
          <a:p>
            <a:pPr lvl="1"/>
            <a:r>
              <a:rPr lang="en-US" dirty="0">
                <a:latin typeface="Times New Roman" pitchFamily="18" charset="0"/>
                <a:cs typeface="Times New Roman" pitchFamily="18" charset="0"/>
              </a:rPr>
              <a:t>Criminal Justice</a:t>
            </a:r>
          </a:p>
          <a:p>
            <a:pPr lvl="1"/>
            <a:r>
              <a:rPr lang="en-US" dirty="0">
                <a:latin typeface="Times New Roman" pitchFamily="18" charset="0"/>
                <a:cs typeface="Times New Roman" pitchFamily="18" charset="0"/>
              </a:rPr>
              <a:t>Automotive Technology</a:t>
            </a:r>
          </a:p>
          <a:p>
            <a:pPr lvl="1"/>
            <a:r>
              <a:rPr lang="en-US" dirty="0">
                <a:latin typeface="Times New Roman" pitchFamily="18" charset="0"/>
                <a:cs typeface="Times New Roman" pitchFamily="18" charset="0"/>
              </a:rPr>
              <a:t>Network Administration and Security</a:t>
            </a:r>
          </a:p>
          <a:p>
            <a:pPr lvl="1"/>
            <a:r>
              <a:rPr lang="en-US" dirty="0">
                <a:latin typeface="Times New Roman" pitchFamily="18" charset="0"/>
                <a:cs typeface="Times New Roman" pitchFamily="18" charset="0"/>
              </a:rPr>
              <a:t>Nursing</a:t>
            </a:r>
          </a:p>
          <a:p>
            <a:pPr lvl="1"/>
            <a:r>
              <a:rPr lang="en-US" dirty="0">
                <a:latin typeface="Times New Roman" pitchFamily="18" charset="0"/>
                <a:cs typeface="Times New Roman" pitchFamily="18" charset="0"/>
              </a:rPr>
              <a:t>Electrical Engineering Technology</a:t>
            </a:r>
          </a:p>
          <a:p>
            <a:pPr lvl="1"/>
            <a:r>
              <a:rPr lang="en-US" dirty="0">
                <a:latin typeface="Times New Roman" pitchFamily="18" charset="0"/>
                <a:cs typeface="Times New Roman" pitchFamily="18" charset="0"/>
              </a:rPr>
              <a:t>Emergency Medical Technician</a:t>
            </a:r>
          </a:p>
          <a:p>
            <a:pPr>
              <a:buNone/>
            </a:pPr>
            <a:r>
              <a:rPr lang="en-US" u="sng" dirty="0">
                <a:latin typeface="Times New Roman" pitchFamily="18" charset="0"/>
                <a:cs typeface="Times New Roman" pitchFamily="18" charset="0"/>
              </a:rPr>
              <a:t>Southwestern</a:t>
            </a:r>
          </a:p>
          <a:p>
            <a:pPr lvl="1"/>
            <a:r>
              <a:rPr lang="en-US" dirty="0">
                <a:latin typeface="Times New Roman" pitchFamily="18" charset="0"/>
                <a:cs typeface="Times New Roman" pitchFamily="18" charset="0"/>
              </a:rPr>
              <a:t>Electrical and Electronics Repair</a:t>
            </a:r>
          </a:p>
          <a:p>
            <a:pPr marL="0" indent="0">
              <a:buNone/>
            </a:pPr>
            <a:endParaRPr lang="en-US" dirty="0"/>
          </a:p>
        </p:txBody>
      </p:sp>
    </p:spTree>
    <p:extLst>
      <p:ext uri="{BB962C8B-B14F-4D97-AF65-F5344CB8AC3E}">
        <p14:creationId xmlns:p14="http://schemas.microsoft.com/office/powerpoint/2010/main" val="192305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FF0000"/>
                </a:solidFill>
                <a:latin typeface="Times New Roman" pitchFamily="18" charset="0"/>
                <a:cs typeface="Times New Roman" pitchFamily="18" charset="0"/>
              </a:rPr>
              <a:t>Southwestern Illinois College</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Military </a:t>
            </a:r>
            <a:r>
              <a:rPr lang="en-US" dirty="0" smtClean="0">
                <a:solidFill>
                  <a:srgbClr val="FF0000"/>
                </a:solidFill>
                <a:latin typeface="Times New Roman" pitchFamily="18" charset="0"/>
                <a:cs typeface="Times New Roman" pitchFamily="18" charset="0"/>
              </a:rPr>
              <a:t>Police Academy</a:t>
            </a:r>
            <a:endParaRPr lang="en-US" dirty="0">
              <a:solidFill>
                <a:srgbClr val="FF0000"/>
              </a:solidFill>
            </a:endParaRPr>
          </a:p>
        </p:txBody>
      </p:sp>
      <p:sp>
        <p:nvSpPr>
          <p:cNvPr id="6" name="Content Placeholder 5"/>
          <p:cNvSpPr>
            <a:spLocks noGrp="1"/>
          </p:cNvSpPr>
          <p:nvPr>
            <p:ph idx="1"/>
          </p:nvPr>
        </p:nvSpPr>
        <p:spPr/>
        <p:txBody>
          <a:bodyPr>
            <a:normAutofit fontScale="85000" lnSpcReduction="10000"/>
          </a:bodyPr>
          <a:lstStyle/>
          <a:p>
            <a:pPr marL="0" indent="0">
              <a:buNone/>
            </a:pPr>
            <a:r>
              <a:rPr lang="en-US" dirty="0">
                <a:latin typeface="Times New Roman" pitchFamily="18" charset="0"/>
                <a:cs typeface="Times New Roman" pitchFamily="18" charset="0"/>
              </a:rPr>
              <a:t>This program has been developed in response to law enforcement administrators seeking a pool of trained and certified candidates available for service. It is ideal for veterans seeking a career in law enforcement.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Successful </a:t>
            </a:r>
            <a:r>
              <a:rPr lang="en-US" dirty="0">
                <a:latin typeface="Times New Roman" pitchFamily="18" charset="0"/>
                <a:cs typeface="Times New Roman" pitchFamily="18" charset="0"/>
              </a:rPr>
              <a:t>Intern applicants attend a basic law enforcement training academy and, upon passing the State Certification examination, will receive ILETSB State Certification</a:t>
            </a:r>
            <a:r>
              <a:rPr lang="en-US" dirty="0" smtClean="0">
                <a:latin typeface="Times New Roman" pitchFamily="18" charset="0"/>
                <a:cs typeface="Times New Roman" pitchFamily="18" charset="0"/>
              </a:rPr>
              <a:t>.  Veterans are able to complete the program in 10 weeks.</a:t>
            </a:r>
            <a:endParaRPr lang="en-U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5638800"/>
            <a:ext cx="4495800" cy="533400"/>
          </a:xfrm>
          <a:prstGeom prst="rect">
            <a:avLst/>
          </a:prstGeom>
          <a:ln w="317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9707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FF0000"/>
                </a:solidFill>
              </a:rPr>
              <a:t>Electronics Technician Apprentice Technical Training</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a:t>Veteran students who served in the </a:t>
            </a:r>
            <a:r>
              <a:rPr lang="en-US" dirty="0" smtClean="0"/>
              <a:t>Navy and </a:t>
            </a:r>
            <a:r>
              <a:rPr lang="en-US" dirty="0"/>
              <a:t>received training as an Electronics Technician Apprentice Technical </a:t>
            </a:r>
            <a:r>
              <a:rPr lang="en-US" dirty="0" smtClean="0"/>
              <a:t>will </a:t>
            </a:r>
            <a:r>
              <a:rPr lang="en-US" dirty="0"/>
              <a:t>receive </a:t>
            </a:r>
            <a:r>
              <a:rPr lang="en-US" b="1" i="1" u="sng" dirty="0" smtClean="0">
                <a:solidFill>
                  <a:srgbClr val="FF0000"/>
                </a:solidFill>
              </a:rPr>
              <a:t>31</a:t>
            </a:r>
            <a:r>
              <a:rPr lang="en-US" dirty="0" smtClean="0"/>
              <a:t> credits </a:t>
            </a:r>
            <a:r>
              <a:rPr lang="en-US" dirty="0"/>
              <a:t>for the following courses</a:t>
            </a:r>
            <a:r>
              <a:rPr lang="en-US" dirty="0" smtClean="0"/>
              <a:t>:</a:t>
            </a:r>
          </a:p>
          <a:p>
            <a:pPr lvl="1"/>
            <a:r>
              <a:rPr lang="en-US" dirty="0"/>
              <a:t>EET 101 - Intro to Electricity and Electronics (3 hours)</a:t>
            </a:r>
          </a:p>
          <a:p>
            <a:pPr lvl="1"/>
            <a:r>
              <a:rPr lang="en-US" dirty="0"/>
              <a:t>EET 111 - Electrical Circuits (3 hours)</a:t>
            </a:r>
          </a:p>
          <a:p>
            <a:pPr lvl="1"/>
            <a:r>
              <a:rPr lang="en-US" dirty="0"/>
              <a:t>EET 121 - Electronic Devices and Circuits (4 hours)</a:t>
            </a:r>
          </a:p>
          <a:p>
            <a:pPr lvl="1"/>
            <a:r>
              <a:rPr lang="en-US" dirty="0"/>
              <a:t>EET 200 - Digital Electronic Circuits (3 hours)</a:t>
            </a:r>
          </a:p>
          <a:p>
            <a:pPr lvl="1"/>
            <a:r>
              <a:rPr lang="en-US" dirty="0"/>
              <a:t>EET 205 - Digital Electronic Circuits II (4 hours) </a:t>
            </a:r>
          </a:p>
          <a:p>
            <a:pPr lvl="1"/>
            <a:r>
              <a:rPr lang="en-US" dirty="0"/>
              <a:t>EET 210 - Introduction to Microprocessors (4 hours)</a:t>
            </a:r>
          </a:p>
          <a:p>
            <a:pPr lvl="1"/>
            <a:r>
              <a:rPr lang="en-US" dirty="0"/>
              <a:t>EET 240 - AC/DC Motors &amp; Generators (4 hours) </a:t>
            </a:r>
          </a:p>
          <a:p>
            <a:pPr lvl="1"/>
            <a:r>
              <a:rPr lang="en-US" dirty="0"/>
              <a:t>EET 260 - Communication Electronics I (3 hours) </a:t>
            </a:r>
          </a:p>
          <a:p>
            <a:pPr lvl="1"/>
            <a:r>
              <a:rPr lang="en-US" dirty="0"/>
              <a:t>EET 250 - Microcomputer Maintenance-Beginning (3 hours)</a:t>
            </a:r>
          </a:p>
          <a:p>
            <a:pPr lvl="1"/>
            <a:endParaRPr lang="en-US" dirty="0"/>
          </a:p>
          <a:p>
            <a:endParaRPr lang="en-US" dirty="0"/>
          </a:p>
        </p:txBody>
      </p:sp>
    </p:spTree>
    <p:extLst>
      <p:ext uri="{BB962C8B-B14F-4D97-AF65-F5344CB8AC3E}">
        <p14:creationId xmlns:p14="http://schemas.microsoft.com/office/powerpoint/2010/main" val="934044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239000" cy="1143000"/>
          </a:xfrm>
        </p:spPr>
        <p:txBody>
          <a:bodyPr>
            <a:noAutofit/>
          </a:bodyPr>
          <a:lstStyle/>
          <a:p>
            <a:pPr algn="ctr"/>
            <a:r>
              <a:rPr lang="en-US" sz="3600" dirty="0" smtClean="0">
                <a:solidFill>
                  <a:srgbClr val="FF0000"/>
                </a:solidFill>
                <a:latin typeface="Times New Roman" pitchFamily="18" charset="0"/>
                <a:cs typeface="Times New Roman" pitchFamily="18" charset="0"/>
              </a:rPr>
              <a:t>Military Medical Corpsman to LPN</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76400" y="1371600"/>
            <a:ext cx="7010400" cy="5334000"/>
          </a:xfrm>
        </p:spPr>
        <p:txBody>
          <a:bodyPr>
            <a:noAutofit/>
          </a:bodyPr>
          <a:lstStyle/>
          <a:p>
            <a:r>
              <a:rPr lang="en-US" sz="2400" dirty="0">
                <a:latin typeface="Times New Roman" pitchFamily="18" charset="0"/>
                <a:cs typeface="Times New Roman" pitchFamily="18" charset="0"/>
              </a:rPr>
              <a:t>Beginning in March 2015, Joliet Junior College (JJC</a:t>
            </a:r>
            <a:r>
              <a:rPr lang="en-US" sz="2400" dirty="0" smtClean="0">
                <a:latin typeface="Times New Roman" pitchFamily="18" charset="0"/>
                <a:cs typeface="Times New Roman" pitchFamily="18" charset="0"/>
              </a:rPr>
              <a:t>), College of DuPage (COD), and Illinois Central College (ICC) </a:t>
            </a:r>
            <a:r>
              <a:rPr lang="en-US" sz="2400" dirty="0">
                <a:latin typeface="Times New Roman" pitchFamily="18" charset="0"/>
                <a:cs typeface="Times New Roman" pitchFamily="18" charset="0"/>
              </a:rPr>
              <a:t>in Illinois will offer an eight-week Military Medical Corpsman to Practical Nurse certificate program, which will allow former military medics to become licensed practical nurses (LPN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Upon </a:t>
            </a:r>
            <a:r>
              <a:rPr lang="en-US" sz="2400" dirty="0">
                <a:latin typeface="Times New Roman" pitchFamily="18" charset="0"/>
                <a:cs typeface="Times New Roman" pitchFamily="18" charset="0"/>
              </a:rPr>
              <a:t>successful program completion, </a:t>
            </a:r>
            <a:r>
              <a:rPr lang="en-US" sz="2400" dirty="0" smtClean="0">
                <a:latin typeface="Times New Roman" pitchFamily="18" charset="0"/>
                <a:cs typeface="Times New Roman" pitchFamily="18" charset="0"/>
              </a:rPr>
              <a:t>veteran students </a:t>
            </a:r>
            <a:r>
              <a:rPr lang="en-US" sz="2400" dirty="0">
                <a:latin typeface="Times New Roman" pitchFamily="18" charset="0"/>
                <a:cs typeface="Times New Roman" pitchFamily="18" charset="0"/>
              </a:rPr>
              <a:t>will be awarded a practical nurse certificate and may apply for licensure as a Licensed Practical Nurse by successful completion of the National Council Licensure Examination for Practical Nurses (NCLEX-PN</a:t>
            </a:r>
            <a:r>
              <a:rPr lang="en-US" sz="2400" dirty="0" smtClean="0">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67000"/>
            <a:ext cx="1618593" cy="838200"/>
          </a:xfrm>
          <a:prstGeom prst="rect">
            <a:avLst/>
          </a:prstGeom>
          <a:ln w="317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800600"/>
            <a:ext cx="1600199" cy="800100"/>
          </a:xfrm>
          <a:prstGeom prst="rect">
            <a:avLst/>
          </a:prstGeom>
          <a:ln w="317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5943600"/>
            <a:ext cx="4038600" cy="609600"/>
          </a:xfrm>
          <a:prstGeom prst="rect">
            <a:avLst/>
          </a:prstGeom>
          <a:ln w="317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3036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FF0000"/>
                </a:solidFill>
                <a:latin typeface="Times New Roman" pitchFamily="18" charset="0"/>
                <a:cs typeface="Times New Roman" pitchFamily="18" charset="0"/>
              </a:rPr>
              <a:t>Knowledge Operations Management Journeyman</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Veteran students who served in the Air Force and received training as an operations management journeyman will be granted </a:t>
            </a:r>
            <a:r>
              <a:rPr lang="en-US" sz="2800" b="1" i="1" u="sng" dirty="0" smtClean="0">
                <a:solidFill>
                  <a:srgbClr val="FF0000"/>
                </a:solidFill>
                <a:latin typeface="Times New Roman" pitchFamily="18" charset="0"/>
                <a:cs typeface="Times New Roman" pitchFamily="18" charset="0"/>
              </a:rPr>
              <a:t>8</a:t>
            </a:r>
            <a:r>
              <a:rPr lang="en-US" sz="2800" dirty="0" smtClean="0">
                <a:latin typeface="Times New Roman" pitchFamily="18" charset="0"/>
                <a:cs typeface="Times New Roman" pitchFamily="18" charset="0"/>
              </a:rPr>
              <a:t> credits for the following courses:</a:t>
            </a:r>
          </a:p>
          <a:p>
            <a:pPr lvl="1"/>
            <a:r>
              <a:rPr lang="en-US" sz="2400" dirty="0">
                <a:latin typeface="Times New Roman" pitchFamily="18" charset="0"/>
                <a:cs typeface="Times New Roman" pitchFamily="18" charset="0"/>
              </a:rPr>
              <a:t>CITA 150 - Computer App &amp; </a:t>
            </a:r>
            <a:r>
              <a:rPr lang="en-US" sz="2400" dirty="0" err="1">
                <a:latin typeface="Times New Roman" pitchFamily="18" charset="0"/>
                <a:cs typeface="Times New Roman" pitchFamily="18" charset="0"/>
              </a:rPr>
              <a:t>Busn</a:t>
            </a:r>
            <a:r>
              <a:rPr lang="en-US" sz="2400" dirty="0">
                <a:latin typeface="Times New Roman" pitchFamily="18" charset="0"/>
                <a:cs typeface="Times New Roman" pitchFamily="18" charset="0"/>
              </a:rPr>
              <a:t> System Concepts (4 hours)</a:t>
            </a:r>
          </a:p>
          <a:p>
            <a:pPr lvl="1"/>
            <a:r>
              <a:rPr lang="en-US" sz="2400" dirty="0">
                <a:latin typeface="Times New Roman" pitchFamily="18" charset="0"/>
                <a:cs typeface="Times New Roman" pitchFamily="18" charset="0"/>
              </a:rPr>
              <a:t>CITA 151 - Intro to Computer Applications (4 hours)</a:t>
            </a:r>
          </a:p>
          <a:p>
            <a:pPr lvl="1"/>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5181600"/>
            <a:ext cx="5562600" cy="1112520"/>
          </a:xfrm>
          <a:prstGeom prst="rect">
            <a:avLst/>
          </a:prstGeom>
          <a:ln w="317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6912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latin typeface="Times New Roman" pitchFamily="18" charset="0"/>
                <a:cs typeface="Times New Roman" pitchFamily="18" charset="0"/>
              </a:rPr>
              <a:t>Information Systems Operator-Analyst</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Times New Roman" pitchFamily="18" charset="0"/>
                <a:cs typeface="Times New Roman" pitchFamily="18" charset="0"/>
              </a:rPr>
              <a:t>Veteran students who </a:t>
            </a:r>
            <a:r>
              <a:rPr lang="en-US" dirty="0" smtClean="0">
                <a:latin typeface="Times New Roman" pitchFamily="18" charset="0"/>
                <a:cs typeface="Times New Roman" pitchFamily="18" charset="0"/>
              </a:rPr>
              <a:t>served in the Army</a:t>
            </a:r>
            <a:r>
              <a:rPr lang="en-US" dirty="0">
                <a:latin typeface="Times New Roman" pitchFamily="18" charset="0"/>
                <a:cs typeface="Times New Roman" pitchFamily="18" charset="0"/>
              </a:rPr>
              <a:t> and received training </a:t>
            </a:r>
            <a:r>
              <a:rPr lang="en-US" dirty="0" smtClean="0">
                <a:latin typeface="Times New Roman" pitchFamily="18" charset="0"/>
                <a:cs typeface="Times New Roman" pitchFamily="18" charset="0"/>
              </a:rPr>
              <a:t>as an Information Systems Operator-Analyst will receive </a:t>
            </a:r>
            <a:r>
              <a:rPr lang="en-US" b="1" i="1" u="sng" dirty="0" smtClean="0">
                <a:solidFill>
                  <a:srgbClr val="FF0000"/>
                </a:solidFill>
                <a:latin typeface="Times New Roman" pitchFamily="18" charset="0"/>
                <a:cs typeface="Times New Roman" pitchFamily="18" charset="0"/>
              </a:rPr>
              <a:t>15</a:t>
            </a:r>
            <a:r>
              <a:rPr lang="en-US" i="1"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credits for the following courses:</a:t>
            </a:r>
          </a:p>
          <a:p>
            <a:pPr lvl="1"/>
            <a:r>
              <a:rPr lang="en-US" dirty="0">
                <a:latin typeface="Times New Roman" pitchFamily="18" charset="0"/>
                <a:cs typeface="Times New Roman" pitchFamily="18" charset="0"/>
              </a:rPr>
              <a:t>ELT 151 - PC Hardware Fundamentals (3 hours)</a:t>
            </a:r>
          </a:p>
          <a:p>
            <a:pPr lvl="1"/>
            <a:r>
              <a:rPr lang="en-US" dirty="0">
                <a:latin typeface="Times New Roman" pitchFamily="18" charset="0"/>
                <a:cs typeface="Times New Roman" pitchFamily="18" charset="0"/>
              </a:rPr>
              <a:t>BUS 115 - Elements of Supervision (3 hours)</a:t>
            </a:r>
          </a:p>
          <a:p>
            <a:pPr lvl="1"/>
            <a:r>
              <a:rPr lang="en-US" dirty="0">
                <a:latin typeface="Times New Roman" pitchFamily="18" charset="0"/>
                <a:cs typeface="Times New Roman" pitchFamily="18" charset="0"/>
              </a:rPr>
              <a:t>CIT 120 - Introduction to Computers (3 hours) </a:t>
            </a:r>
          </a:p>
          <a:p>
            <a:pPr lvl="1"/>
            <a:r>
              <a:rPr lang="en-US" dirty="0">
                <a:latin typeface="Times New Roman" pitchFamily="18" charset="0"/>
                <a:cs typeface="Times New Roman" pitchFamily="18" charset="0"/>
              </a:rPr>
              <a:t>CIT 150 - Introduction to Local Area Networking (3 hours)</a:t>
            </a:r>
          </a:p>
          <a:p>
            <a:pPr lvl="1"/>
            <a:r>
              <a:rPr lang="en-US" dirty="0">
                <a:latin typeface="Times New Roman" pitchFamily="18" charset="0"/>
                <a:cs typeface="Times New Roman" pitchFamily="18" charset="0"/>
              </a:rPr>
              <a:t>CIT 199 – Computer Information Technology elective credit</a:t>
            </a:r>
          </a:p>
          <a:p>
            <a:pPr marL="0" indent="0">
              <a:buNone/>
            </a:pPr>
            <a:r>
              <a:rPr lang="en-US" dirty="0" smtClean="0"/>
              <a:t>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638800"/>
            <a:ext cx="4581526" cy="761999"/>
          </a:xfrm>
          <a:prstGeom prst="rect">
            <a:avLst/>
          </a:prstGeom>
          <a:ln w="317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3197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FF0000"/>
                </a:solidFill>
                <a:latin typeface="Times New Roman" pitchFamily="18" charset="0"/>
                <a:cs typeface="Times New Roman" pitchFamily="18" charset="0"/>
              </a:rPr>
              <a:t>Multi-State Collaborative on Military Credit (MCMC)</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13-state initiative </a:t>
            </a:r>
          </a:p>
          <a:p>
            <a:r>
              <a:rPr lang="en-US" dirty="0" smtClean="0">
                <a:latin typeface="Times New Roman" pitchFamily="18" charset="0"/>
                <a:cs typeface="Times New Roman" pitchFamily="18" charset="0"/>
              </a:rPr>
              <a:t>$900,000 grant from the Lumina Foundation (MHEC)</a:t>
            </a:r>
          </a:p>
          <a:p>
            <a:r>
              <a:rPr lang="en-US" dirty="0" smtClean="0">
                <a:latin typeface="Times New Roman" pitchFamily="18" charset="0"/>
                <a:cs typeface="Times New Roman" pitchFamily="18" charset="0"/>
              </a:rPr>
              <a:t>Identify policies and practices to help military service members, veterans, and their families to overcome barriers to access, participation, and completion of a postsecondary credential and entrance into the workforce.</a:t>
            </a:r>
          </a:p>
          <a:p>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latin typeface="Times New Roman" pitchFamily="18" charset="0"/>
                <a:cs typeface="Times New Roman" pitchFamily="18" charset="0"/>
              </a:rPr>
              <a:t>Illinois State Plan- Scaling Up</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State work aligned with the work of the MTC</a:t>
            </a:r>
          </a:p>
          <a:p>
            <a:r>
              <a:rPr lang="en-US" dirty="0" smtClean="0">
                <a:latin typeface="Times New Roman" pitchFamily="18" charset="0"/>
                <a:cs typeface="Times New Roman" pitchFamily="18" charset="0"/>
              </a:rPr>
              <a:t>3 year grant period</a:t>
            </a:r>
          </a:p>
          <a:p>
            <a:r>
              <a:rPr lang="en-US" dirty="0" smtClean="0">
                <a:latin typeface="Times New Roman" pitchFamily="18" charset="0"/>
                <a:cs typeface="Times New Roman" pitchFamily="18" charset="0"/>
              </a:rPr>
              <a:t>Small-focused investment</a:t>
            </a:r>
          </a:p>
          <a:p>
            <a:r>
              <a:rPr lang="en-US" dirty="0" smtClean="0">
                <a:latin typeface="Times New Roman" pitchFamily="18" charset="0"/>
                <a:cs typeface="Times New Roman" pitchFamily="18" charset="0"/>
              </a:rPr>
              <a:t>New Pilot schools</a:t>
            </a:r>
          </a:p>
          <a:p>
            <a:r>
              <a:rPr lang="en-US" dirty="0" smtClean="0">
                <a:latin typeface="Times New Roman" pitchFamily="18" charset="0"/>
                <a:cs typeface="Times New Roman" pitchFamily="18" charset="0"/>
              </a:rPr>
              <a:t>Community Colleges and Universities</a:t>
            </a:r>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Illinois State Plan- Scaling Up</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Times New Roman" pitchFamily="18" charset="0"/>
                <a:cs typeface="Times New Roman" pitchFamily="18" charset="0"/>
              </a:rPr>
              <a:t>Workshops</a:t>
            </a:r>
          </a:p>
          <a:p>
            <a:r>
              <a:rPr lang="en-US" dirty="0" smtClean="0">
                <a:latin typeface="Times New Roman" pitchFamily="18" charset="0"/>
                <a:cs typeface="Times New Roman" pitchFamily="18" charset="0"/>
              </a:rPr>
              <a:t>Institutional trainings on POI documents</a:t>
            </a:r>
          </a:p>
          <a:p>
            <a:r>
              <a:rPr lang="en-US" dirty="0" smtClean="0">
                <a:latin typeface="Times New Roman" pitchFamily="18" charset="0"/>
                <a:cs typeface="Times New Roman" pitchFamily="18" charset="0"/>
              </a:rPr>
              <a:t>Accessing more POI’s and related military training documents for articulation</a:t>
            </a:r>
          </a:p>
          <a:p>
            <a:r>
              <a:rPr lang="en-US" dirty="0" smtClean="0">
                <a:latin typeface="Times New Roman" pitchFamily="18" charset="0"/>
                <a:cs typeface="Times New Roman" pitchFamily="18" charset="0"/>
              </a:rPr>
              <a:t>gathering and compilation of Illinois articulation recommendations and the dissemination of best practices throughout the state </a:t>
            </a: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latin typeface="Times New Roman" pitchFamily="18" charset="0"/>
                <a:cs typeface="Times New Roman" pitchFamily="18" charset="0"/>
              </a:rPr>
              <a:t>Desired Outcomes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spcAft>
                <a:spcPts val="0"/>
              </a:spcAft>
            </a:pPr>
            <a:r>
              <a:rPr lang="en-US" sz="2800" dirty="0" smtClean="0">
                <a:latin typeface="Times New Roman"/>
              </a:rPr>
              <a:t>Development of articulation resources and corresponding recommendations to assist Illinois institutions in their assessment of military training and credit.  </a:t>
            </a:r>
            <a:endParaRPr lang="en-US" sz="2800" dirty="0" smtClean="0"/>
          </a:p>
          <a:p>
            <a:r>
              <a:rPr lang="en-US" sz="2800" dirty="0" smtClean="0">
                <a:latin typeface="Times New Roman"/>
                <a:ea typeface="Times New Roman"/>
              </a:rPr>
              <a:t>Completion of gap assessments for fields that require state licensure and the approval and implementation of more bridge programs</a:t>
            </a:r>
          </a:p>
          <a:p>
            <a:r>
              <a:rPr lang="en-US" sz="2800" dirty="0" smtClean="0">
                <a:latin typeface="Times New Roman" pitchFamily="18" charset="0"/>
                <a:cs typeface="Times New Roman" pitchFamily="18" charset="0"/>
              </a:rPr>
              <a:t>Development of a regular system of communication between state agencies and institutions in order to prevent redundancy and to encourage open sharing of ideas and information.  </a:t>
            </a:r>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latin typeface="Times New Roman" pitchFamily="18" charset="0"/>
                <a:cs typeface="Times New Roman" pitchFamily="18" charset="0"/>
              </a:rPr>
              <a:t>Illinois Veteran Demographics</a:t>
            </a:r>
            <a:endParaRPr lang="en-US" dirty="0">
              <a:solidFill>
                <a:srgbClr val="FF0000"/>
              </a:solidFill>
            </a:endParaRPr>
          </a:p>
        </p:txBody>
      </p:sp>
      <p:pic>
        <p:nvPicPr>
          <p:cNvPr id="4" name="Content Placeholder 5" descr="Picture1.png"/>
          <p:cNvPicPr>
            <a:picLocks noGrp="1" noChangeAspect="1"/>
          </p:cNvPicPr>
          <p:nvPr>
            <p:ph idx="1"/>
          </p:nvPr>
        </p:nvPicPr>
        <p:blipFill>
          <a:blip r:embed="rId2" cstate="print"/>
          <a:stretch>
            <a:fillRect/>
          </a:stretch>
        </p:blipFill>
        <p:spPr>
          <a:xfrm>
            <a:off x="1676400" y="1676400"/>
            <a:ext cx="7313854" cy="4648200"/>
          </a:xfrm>
        </p:spPr>
      </p:pic>
    </p:spTree>
    <p:extLst>
      <p:ext uri="{BB962C8B-B14F-4D97-AF65-F5344CB8AC3E}">
        <p14:creationId xmlns:p14="http://schemas.microsoft.com/office/powerpoint/2010/main" val="1321930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latin typeface="Times New Roman" pitchFamily="18" charset="0"/>
                <a:cs typeface="Times New Roman" pitchFamily="18" charset="0"/>
              </a:rPr>
              <a:t>Getting Involved </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Pilot schools</a:t>
            </a:r>
          </a:p>
          <a:p>
            <a:r>
              <a:rPr lang="en-US" dirty="0" smtClean="0">
                <a:latin typeface="Times New Roman" pitchFamily="18" charset="0"/>
                <a:cs typeface="Times New Roman" pitchFamily="18" charset="0"/>
              </a:rPr>
              <a:t>Working with POI documents</a:t>
            </a:r>
          </a:p>
          <a:p>
            <a:r>
              <a:rPr lang="en-US" dirty="0" smtClean="0">
                <a:latin typeface="Times New Roman" pitchFamily="18" charset="0"/>
                <a:cs typeface="Times New Roman" pitchFamily="18" charset="0"/>
              </a:rPr>
              <a:t>Contributing to the development of workshops and trainings</a:t>
            </a:r>
          </a:p>
          <a:p>
            <a:r>
              <a:rPr lang="en-US" dirty="0" smtClean="0">
                <a:latin typeface="Times New Roman" pitchFamily="18" charset="0"/>
                <a:cs typeface="Times New Roman" pitchFamily="18" charset="0"/>
              </a:rPr>
              <a:t>Working on bridges to licensure committees </a:t>
            </a:r>
          </a:p>
          <a:p>
            <a:r>
              <a:rPr lang="en-US" dirty="0" smtClean="0">
                <a:latin typeface="Times New Roman" pitchFamily="18" charset="0"/>
                <a:cs typeface="Times New Roman" pitchFamily="18" charset="0"/>
              </a:rPr>
              <a:t>Providing institutional information about veterans work</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latin typeface="Times New Roman" pitchFamily="18" charset="0"/>
                <a:cs typeface="Times New Roman" pitchFamily="18" charset="0"/>
              </a:rPr>
              <a:t>Next Steps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Fall meeting with existing pilot schools</a:t>
            </a:r>
          </a:p>
          <a:p>
            <a:pPr lvl="1"/>
            <a:r>
              <a:rPr lang="en-US" dirty="0" smtClean="0">
                <a:latin typeface="Times New Roman" pitchFamily="18" charset="0"/>
                <a:cs typeface="Times New Roman" pitchFamily="18" charset="0"/>
              </a:rPr>
              <a:t>Identifying best practices</a:t>
            </a:r>
          </a:p>
          <a:p>
            <a:pPr lvl="1"/>
            <a:r>
              <a:rPr lang="en-US" dirty="0" smtClean="0">
                <a:latin typeface="Times New Roman" pitchFamily="18" charset="0"/>
                <a:cs typeface="Times New Roman" pitchFamily="18" charset="0"/>
              </a:rPr>
              <a:t>Mentoring</a:t>
            </a:r>
          </a:p>
          <a:p>
            <a:pPr lvl="1"/>
            <a:r>
              <a:rPr lang="en-US" dirty="0" smtClean="0">
                <a:latin typeface="Times New Roman" pitchFamily="18" charset="0"/>
                <a:cs typeface="Times New Roman" pitchFamily="18" charset="0"/>
              </a:rPr>
              <a:t>Training new pilot institutions</a:t>
            </a:r>
          </a:p>
          <a:p>
            <a:pPr lvl="1"/>
            <a:r>
              <a:rPr lang="en-US" dirty="0" smtClean="0">
                <a:latin typeface="Times New Roman" pitchFamily="18" charset="0"/>
                <a:cs typeface="Times New Roman" pitchFamily="18" charset="0"/>
              </a:rPr>
              <a:t>Identifying needs/gaps</a:t>
            </a:r>
          </a:p>
          <a:p>
            <a:pPr lvl="1"/>
            <a:r>
              <a:rPr lang="en-US" dirty="0" smtClean="0">
                <a:latin typeface="Times New Roman" pitchFamily="18" charset="0"/>
                <a:cs typeface="Times New Roman" pitchFamily="18" charset="0"/>
              </a:rPr>
              <a:t>Sharing articulations</a:t>
            </a:r>
          </a:p>
          <a:p>
            <a:pPr lvl="1"/>
            <a:r>
              <a:rPr lang="en-US" dirty="0" smtClean="0">
                <a:latin typeface="Times New Roman" pitchFamily="18" charset="0"/>
                <a:cs typeface="Times New Roman" pitchFamily="18" charset="0"/>
              </a:rPr>
              <a:t>Creation of veterans articulation institutional guides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Additional Illinois Military Credit Articulation Efforts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Illinois Joining Forces (IJF)</a:t>
            </a:r>
          </a:p>
          <a:p>
            <a:r>
              <a:rPr lang="en-US" sz="2400" dirty="0" smtClean="0">
                <a:latin typeface="Times New Roman" pitchFamily="18" charset="0"/>
                <a:cs typeface="Times New Roman" pitchFamily="18" charset="0"/>
              </a:rPr>
              <a:t>CAEL state-wide Military PLA Survey</a:t>
            </a:r>
          </a:p>
          <a:p>
            <a:r>
              <a:rPr lang="en-US" sz="2400" dirty="0" smtClean="0">
                <a:latin typeface="Times New Roman" pitchFamily="18" charset="0"/>
                <a:cs typeface="Times New Roman" pitchFamily="18" charset="0"/>
              </a:rPr>
              <a:t>Discharged Service Member Task Force</a:t>
            </a:r>
          </a:p>
          <a:p>
            <a:r>
              <a:rPr lang="en-US" sz="2400" dirty="0" smtClean="0">
                <a:latin typeface="Times New Roman" pitchFamily="18" charset="0"/>
                <a:cs typeface="Times New Roman" pitchFamily="18" charset="0"/>
              </a:rPr>
              <a:t>Military PLA Task Force</a:t>
            </a:r>
            <a:endParaRPr lang="en-US" sz="2400" dirty="0">
              <a:latin typeface="Times New Roman" pitchFamily="18" charset="0"/>
              <a:cs typeface="Times New Roman" pitchFamily="18" charset="0"/>
            </a:endParaRPr>
          </a:p>
        </p:txBody>
      </p:sp>
      <p:pic>
        <p:nvPicPr>
          <p:cNvPr id="1026" name="Picture 2" descr="http://www.cael.org/images/PLAGradRates.jpg?width=500&amp;height=360"/>
          <p:cNvPicPr>
            <a:picLocks noChangeAspect="1" noChangeArrowheads="1"/>
          </p:cNvPicPr>
          <p:nvPr/>
        </p:nvPicPr>
        <p:blipFill>
          <a:blip r:embed="rId2" cstate="print"/>
          <a:srcRect/>
          <a:stretch>
            <a:fillRect/>
          </a:stretch>
        </p:blipFill>
        <p:spPr bwMode="auto">
          <a:xfrm>
            <a:off x="4114800" y="3352800"/>
            <a:ext cx="4343400" cy="3124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7999" y="1219200"/>
            <a:ext cx="7086600" cy="1470025"/>
          </a:xfrm>
        </p:spPr>
        <p:txBody>
          <a:bodyPr>
            <a:normAutofit/>
          </a:bodyPr>
          <a:lstStyle/>
          <a:p>
            <a:pPr algn="ctr"/>
            <a:r>
              <a:rPr lang="en-US" sz="6000" spc="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QUESTIONS?</a:t>
            </a:r>
            <a:endParaRPr lang="en-US" sz="6000" spc="6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48000"/>
            <a:ext cx="2895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latin typeface="Times New Roman" pitchFamily="18" charset="0"/>
                <a:cs typeface="Times New Roman" pitchFamily="18" charset="0"/>
              </a:rPr>
              <a:t>Key Facts - Illinois</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buNone/>
            </a:pPr>
            <a:r>
              <a:rPr lang="en-US" sz="4000" dirty="0">
                <a:latin typeface="Times New Roman" pitchFamily="18" charset="0"/>
                <a:ea typeface="Calibri" panose="020F0502020204030204" pitchFamily="34" charset="0"/>
                <a:cs typeface="Times New Roman" pitchFamily="18" charset="0"/>
              </a:rPr>
              <a:t>- </a:t>
            </a:r>
            <a:r>
              <a:rPr lang="en-US" dirty="0">
                <a:latin typeface="Times New Roman" pitchFamily="18" charset="0"/>
                <a:ea typeface="Calibri" panose="020F0502020204030204" pitchFamily="34" charset="0"/>
                <a:cs typeface="Times New Roman" pitchFamily="18" charset="0"/>
              </a:rPr>
              <a:t>10</a:t>
            </a:r>
            <a:r>
              <a:rPr lang="en-US" baseline="30000" dirty="0">
                <a:latin typeface="Times New Roman" pitchFamily="18" charset="0"/>
                <a:ea typeface="Calibri" panose="020F0502020204030204" pitchFamily="34" charset="0"/>
                <a:cs typeface="Times New Roman" pitchFamily="18" charset="0"/>
              </a:rPr>
              <a:t>th</a:t>
            </a:r>
            <a:r>
              <a:rPr lang="en-US" dirty="0">
                <a:latin typeface="Times New Roman" pitchFamily="18" charset="0"/>
                <a:ea typeface="Calibri" panose="020F0502020204030204" pitchFamily="34" charset="0"/>
                <a:cs typeface="Times New Roman" pitchFamily="18" charset="0"/>
              </a:rPr>
              <a:t> largest Veteran population in US</a:t>
            </a:r>
            <a:endParaRPr lang="en-US" dirty="0">
              <a:latin typeface="Times New Roman" pitchFamily="18" charset="0"/>
              <a:cs typeface="Times New Roman" pitchFamily="18" charset="0"/>
            </a:endParaRPr>
          </a:p>
          <a:p>
            <a:pPr>
              <a:buNone/>
            </a:pPr>
            <a:r>
              <a:rPr lang="en-US" dirty="0">
                <a:latin typeface="Times New Roman" pitchFamily="18" charset="0"/>
                <a:ea typeface="Calibri" panose="020F0502020204030204" pitchFamily="34" charset="0"/>
                <a:cs typeface="Times New Roman" pitchFamily="18" charset="0"/>
              </a:rPr>
              <a:t>	- 53,171 Post 9/11 Vets in the state.</a:t>
            </a:r>
            <a:r>
              <a:rPr lang="en-US" dirty="0">
                <a:latin typeface="Times New Roman" pitchFamily="18" charset="0"/>
                <a:ea typeface="Arial" panose="020B0604020202020204" pitchFamily="34" charset="0"/>
                <a:cs typeface="Times New Roman" pitchFamily="18" charset="0"/>
              </a:rPr>
              <a:t> </a:t>
            </a:r>
            <a:endParaRPr lang="en-US" dirty="0">
              <a:latin typeface="Times New Roman" pitchFamily="18" charset="0"/>
              <a:cs typeface="Times New Roman" pitchFamily="18" charset="0"/>
            </a:endParaRPr>
          </a:p>
          <a:p>
            <a:pPr lvl="0">
              <a:buNone/>
            </a:pPr>
            <a:r>
              <a:rPr lang="en-US" dirty="0">
                <a:latin typeface="Times New Roman" pitchFamily="18" charset="0"/>
                <a:ea typeface="Calibri" panose="020F0502020204030204" pitchFamily="34" charset="0"/>
                <a:cs typeface="Times New Roman" pitchFamily="18" charset="0"/>
              </a:rPr>
              <a:t>	- 22,000 National Guard deployed since 9/11</a:t>
            </a:r>
            <a:endParaRPr lang="en-US" dirty="0">
              <a:latin typeface="Times New Roman" pitchFamily="18" charset="0"/>
              <a:cs typeface="Times New Roman" pitchFamily="18" charset="0"/>
            </a:endParaRPr>
          </a:p>
          <a:p>
            <a:pPr lvl="0">
              <a:buFontTx/>
              <a:buChar char="•"/>
            </a:pPr>
            <a:endParaRPr lang="en-US" sz="1050" b="1" dirty="0">
              <a:latin typeface="Times New Roman" pitchFamily="18" charset="0"/>
              <a:ea typeface="Calibri" panose="020F0502020204030204" pitchFamily="34" charset="0"/>
              <a:cs typeface="Times New Roman" pitchFamily="18" charset="0"/>
            </a:endParaRPr>
          </a:p>
          <a:p>
            <a:pPr lvl="0" indent="0">
              <a:buNone/>
            </a:pPr>
            <a:r>
              <a:rPr lang="en-US" b="1" dirty="0">
                <a:latin typeface="Times New Roman" pitchFamily="18" charset="0"/>
                <a:ea typeface="Calibri" panose="020F0502020204030204" pitchFamily="34" charset="0"/>
                <a:cs typeface="Times New Roman" pitchFamily="18" charset="0"/>
              </a:rPr>
              <a:t>Future Veterans </a:t>
            </a:r>
            <a:endParaRPr lang="en-US" dirty="0">
              <a:latin typeface="Times New Roman" pitchFamily="18" charset="0"/>
              <a:cs typeface="Times New Roman" pitchFamily="18" charset="0"/>
            </a:endParaRPr>
          </a:p>
          <a:p>
            <a:pPr lvl="0">
              <a:buNone/>
            </a:pPr>
            <a:r>
              <a:rPr lang="en-US" dirty="0">
                <a:latin typeface="Times New Roman" pitchFamily="18" charset="0"/>
                <a:ea typeface="Calibri" panose="020F0502020204030204" pitchFamily="34" charset="0"/>
                <a:cs typeface="Times New Roman" pitchFamily="18" charset="0"/>
              </a:rPr>
              <a:t>	- 35,000 new vets to Illinois between 2013-17</a:t>
            </a:r>
            <a:endParaRPr lang="en-US" dirty="0">
              <a:latin typeface="Times New Roman" pitchFamily="18" charset="0"/>
              <a:cs typeface="Times New Roman" pitchFamily="18" charset="0"/>
            </a:endParaRPr>
          </a:p>
          <a:p>
            <a:pPr lvl="0">
              <a:buNone/>
            </a:pPr>
            <a:r>
              <a:rPr lang="en-US" dirty="0">
                <a:latin typeface="Times New Roman" pitchFamily="18" charset="0"/>
                <a:ea typeface="Calibri" panose="020F0502020204030204" pitchFamily="34" charset="0"/>
                <a:cs typeface="Times New Roman" pitchFamily="18" charset="0"/>
              </a:rPr>
              <a:t>	- Women vets = fastest growing demographic </a:t>
            </a:r>
          </a:p>
          <a:p>
            <a:pPr marL="1485900" lvl="2" indent="-342900"/>
            <a:r>
              <a:rPr lang="en-US" dirty="0" smtClean="0">
                <a:latin typeface="Times New Roman" pitchFamily="18" charset="0"/>
                <a:ea typeface="Calibri" panose="020F0502020204030204" pitchFamily="34" charset="0"/>
                <a:cs typeface="Times New Roman" pitchFamily="18" charset="0"/>
              </a:rPr>
              <a:t>Currently </a:t>
            </a:r>
            <a:r>
              <a:rPr lang="en-US" dirty="0">
                <a:latin typeface="Times New Roman" pitchFamily="18" charset="0"/>
                <a:ea typeface="Calibri" panose="020F0502020204030204" pitchFamily="34" charset="0"/>
                <a:cs typeface="Times New Roman" pitchFamily="18" charset="0"/>
              </a:rPr>
              <a:t>67,638; 9.0% overall, 15% by </a:t>
            </a:r>
            <a:r>
              <a:rPr lang="en-US" dirty="0" smtClean="0">
                <a:latin typeface="Times New Roman" pitchFamily="18" charset="0"/>
                <a:ea typeface="Calibri" panose="020F0502020204030204" pitchFamily="34" charset="0"/>
                <a:cs typeface="Times New Roman" pitchFamily="18" charset="0"/>
              </a:rPr>
              <a:t>	2035</a:t>
            </a:r>
            <a:endParaRPr lang="en-US" dirty="0">
              <a:latin typeface="Times New Roman" pitchFamily="18" charset="0"/>
              <a:ea typeface="Calibri" panose="020F0502020204030204" pitchFamily="34"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597896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FF0000"/>
                </a:solidFill>
                <a:latin typeface="Times New Roman" pitchFamily="18" charset="0"/>
                <a:cs typeface="Times New Roman" pitchFamily="18" charset="0"/>
              </a:rPr>
              <a:t>Key Facts - </a:t>
            </a:r>
            <a:r>
              <a:rPr lang="en-US" dirty="0">
                <a:solidFill>
                  <a:srgbClr val="FF0000"/>
                </a:solidFill>
                <a:latin typeface="Times New Roman" pitchFamily="18" charset="0"/>
                <a:ea typeface="Calibri" panose="020F0502020204030204" pitchFamily="34" charset="0"/>
                <a:cs typeface="Times New Roman" pitchFamily="18" charset="0"/>
              </a:rPr>
              <a:t>Employment Issues</a:t>
            </a:r>
            <a:endParaRPr lang="en-US" dirty="0">
              <a:solidFill>
                <a:srgbClr val="FF0000"/>
              </a:solidFill>
            </a:endParaRPr>
          </a:p>
        </p:txBody>
      </p:sp>
      <p:sp>
        <p:nvSpPr>
          <p:cNvPr id="3" name="Content Placeholder 2"/>
          <p:cNvSpPr>
            <a:spLocks noGrp="1"/>
          </p:cNvSpPr>
          <p:nvPr>
            <p:ph idx="1"/>
          </p:nvPr>
        </p:nvSpPr>
        <p:spPr>
          <a:xfrm>
            <a:off x="1752600" y="1600200"/>
            <a:ext cx="7239000" cy="4953000"/>
          </a:xfrm>
        </p:spPr>
        <p:txBody>
          <a:bodyPr>
            <a:normAutofit fontScale="70000" lnSpcReduction="20000"/>
          </a:bodyPr>
          <a:lstStyle/>
          <a:p>
            <a:pPr>
              <a:buNone/>
            </a:pPr>
            <a:r>
              <a:rPr lang="en-US" dirty="0">
                <a:latin typeface="Times New Roman" pitchFamily="18" charset="0"/>
                <a:cs typeface="Times New Roman" pitchFamily="18" charset="0"/>
              </a:rPr>
              <a:t>-	IL unemployment rate for Veterans aged 18 years &amp; older:</a:t>
            </a:r>
          </a:p>
          <a:p>
            <a:pPr>
              <a:buNone/>
            </a:pPr>
            <a:r>
              <a:rPr lang="en-US" dirty="0">
                <a:latin typeface="Times New Roman" pitchFamily="18" charset="0"/>
                <a:cs typeface="Times New Roman" pitchFamily="18" charset="0"/>
              </a:rPr>
              <a:t>		9.2% in 2013 (unchanged from 2012); non-vet is 8.6%</a:t>
            </a:r>
          </a:p>
          <a:p>
            <a:pPr marL="285750" lvl="0" indent="-285750">
              <a:lnSpc>
                <a:spcPct val="120000"/>
              </a:lnSpc>
              <a:spcBef>
                <a:spcPts val="800"/>
              </a:spcBef>
              <a:buNone/>
            </a:pPr>
            <a:r>
              <a:rPr lang="en-US" dirty="0">
                <a:latin typeface="Times New Roman" pitchFamily="18" charset="0"/>
                <a:cs typeface="Times New Roman" pitchFamily="18" charset="0"/>
              </a:rPr>
              <a:t>-	Vet State Unemployment:</a:t>
            </a:r>
          </a:p>
          <a:p>
            <a:pPr marL="285750" lvl="0" indent="-285750">
              <a:lnSpc>
                <a:spcPct val="120000"/>
              </a:lnSpc>
              <a:spcBef>
                <a:spcPts val="800"/>
              </a:spcBef>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IL </a:t>
            </a:r>
            <a:r>
              <a:rPr lang="en-US" sz="2600" dirty="0">
                <a:latin typeface="Times New Roman" pitchFamily="18" charset="0"/>
                <a:cs typeface="Times New Roman" pitchFamily="18" charset="0"/>
              </a:rPr>
              <a:t>9.2%,  IN  6.7%,  IA  3.4%,  KY 7.0%,  MO 6.1%, WI 7.6%</a:t>
            </a:r>
          </a:p>
          <a:p>
            <a:pPr marL="285750" lvl="0" indent="-285750">
              <a:lnSpc>
                <a:spcPct val="120000"/>
              </a:lnSpc>
              <a:spcBef>
                <a:spcPts val="800"/>
              </a:spcBef>
              <a:buNone/>
            </a:pPr>
            <a:r>
              <a:rPr lang="en-US" dirty="0">
                <a:latin typeface="Times New Roman" pitchFamily="18" charset="0"/>
                <a:cs typeface="Times New Roman" pitchFamily="18" charset="0"/>
              </a:rPr>
              <a:t>-	Young Veterans (ages 18-24, 5% of vet pop.) struggle: </a:t>
            </a:r>
          </a:p>
          <a:p>
            <a:pPr marL="285750" lvl="0" indent="-285750">
              <a:lnSpc>
                <a:spcPct val="120000"/>
              </a:lnSpc>
              <a:spcBef>
                <a:spcPts val="800"/>
              </a:spcBef>
              <a:buNone/>
            </a:pPr>
            <a:r>
              <a:rPr lang="en-US" dirty="0">
                <a:latin typeface="Times New Roman" pitchFamily="18" charset="0"/>
                <a:cs typeface="Times New Roman" pitchFamily="18" charset="0"/>
              </a:rPr>
              <a:t>		21.4% (male 24.3%, female 14.3%)</a:t>
            </a:r>
          </a:p>
          <a:p>
            <a:pPr marL="285750" lvl="0" indent="-285750">
              <a:lnSpc>
                <a:spcPct val="120000"/>
              </a:lnSpc>
              <a:spcBef>
                <a:spcPts val="800"/>
              </a:spcBef>
              <a:buNone/>
            </a:pPr>
            <a:r>
              <a:rPr lang="en-US" dirty="0">
                <a:latin typeface="Times New Roman" pitchFamily="18" charset="0"/>
                <a:cs typeface="Times New Roman" pitchFamily="18" charset="0"/>
              </a:rPr>
              <a:t>-	Post-9/11 Veterans (34% of vet pop.):</a:t>
            </a:r>
          </a:p>
          <a:p>
            <a:pPr marL="285750" lvl="0" indent="-285750">
              <a:lnSpc>
                <a:spcPct val="120000"/>
              </a:lnSpc>
              <a:spcBef>
                <a:spcPts val="800"/>
              </a:spcBef>
              <a:buNone/>
            </a:pPr>
            <a:r>
              <a:rPr lang="en-US" dirty="0">
                <a:latin typeface="Times New Roman" pitchFamily="18" charset="0"/>
                <a:cs typeface="Times New Roman" pitchFamily="18" charset="0"/>
              </a:rPr>
              <a:t>		unemployment is 9.0% (male 8.8%, female  9.6%)</a:t>
            </a:r>
          </a:p>
          <a:p>
            <a:pPr marL="285750" lvl="0" indent="-285750">
              <a:lnSpc>
                <a:spcPct val="120000"/>
              </a:lnSpc>
              <a:spcBef>
                <a:spcPts val="800"/>
              </a:spcBef>
              <a:buNone/>
            </a:pPr>
            <a:r>
              <a:rPr lang="en-US" dirty="0">
                <a:latin typeface="Times New Roman" pitchFamily="18" charset="0"/>
                <a:cs typeface="Times New Roman" pitchFamily="18" charset="0"/>
              </a:rPr>
              <a:t>-	Veterans (ages 25-34 25% of vet pop.):</a:t>
            </a:r>
          </a:p>
          <a:p>
            <a:pPr marL="285750" lvl="0" indent="-285750">
              <a:lnSpc>
                <a:spcPct val="120000"/>
              </a:lnSpc>
              <a:spcBef>
                <a:spcPts val="800"/>
              </a:spcBef>
              <a:buNone/>
            </a:pPr>
            <a:r>
              <a:rPr lang="en-US" dirty="0">
                <a:latin typeface="Times New Roman" pitchFamily="18" charset="0"/>
                <a:cs typeface="Times New Roman" pitchFamily="18" charset="0"/>
              </a:rPr>
              <a:t>		unemployment is 9.1% (male 8.9%, female 9.8%)</a:t>
            </a:r>
          </a:p>
          <a:p>
            <a:pPr marL="0" indent="0">
              <a:buNone/>
            </a:pPr>
            <a:endParaRPr lang="en-US" dirty="0"/>
          </a:p>
        </p:txBody>
      </p:sp>
    </p:spTree>
    <p:extLst>
      <p:ext uri="{BB962C8B-B14F-4D97-AF65-F5344CB8AC3E}">
        <p14:creationId xmlns:p14="http://schemas.microsoft.com/office/powerpoint/2010/main" val="373523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76400" y="1601337"/>
            <a:ext cx="7315200" cy="5257800"/>
          </a:xfrm>
        </p:spPr>
        <p:txBody>
          <a:bodyPr>
            <a:normAutofit fontScale="92500" lnSpcReduction="10000"/>
          </a:bodyPr>
          <a:lstStyle/>
          <a:p>
            <a:pPr>
              <a:spcAft>
                <a:spcPts val="600"/>
              </a:spcAft>
              <a:buNone/>
            </a:pPr>
            <a:r>
              <a:rPr lang="en-US" sz="2200" dirty="0">
                <a:latin typeface="Times New Roman" pitchFamily="18" charset="0"/>
                <a:cs typeface="Times New Roman" pitchFamily="18" charset="0"/>
              </a:rPr>
              <a:t>Joint initiative founded by: </a:t>
            </a:r>
          </a:p>
          <a:p>
            <a:pPr lvl="1">
              <a:spcBef>
                <a:spcPts val="0"/>
              </a:spcBef>
              <a:spcAft>
                <a:spcPts val="600"/>
              </a:spcAft>
            </a:pPr>
            <a:r>
              <a:rPr lang="en-US" sz="2200" dirty="0">
                <a:latin typeface="Times New Roman" pitchFamily="18" charset="0"/>
                <a:cs typeface="Times New Roman" pitchFamily="18" charset="0"/>
              </a:rPr>
              <a:t>Illinois Board of Higher Education</a:t>
            </a:r>
          </a:p>
          <a:p>
            <a:pPr lvl="1">
              <a:spcBef>
                <a:spcPts val="0"/>
              </a:spcBef>
              <a:spcAft>
                <a:spcPts val="600"/>
              </a:spcAft>
            </a:pPr>
            <a:r>
              <a:rPr lang="en-US" sz="2200" dirty="0">
                <a:latin typeface="Times New Roman" pitchFamily="18" charset="0"/>
                <a:cs typeface="Times New Roman" pitchFamily="18" charset="0"/>
              </a:rPr>
              <a:t>Illinois Community College Board</a:t>
            </a:r>
          </a:p>
          <a:p>
            <a:pPr lvl="1">
              <a:spcBef>
                <a:spcPts val="0"/>
              </a:spcBef>
              <a:spcAft>
                <a:spcPts val="600"/>
              </a:spcAft>
            </a:pPr>
            <a:r>
              <a:rPr lang="en-US" sz="2200" dirty="0">
                <a:latin typeface="Times New Roman" pitchFamily="18" charset="0"/>
                <a:cs typeface="Times New Roman" pitchFamily="18" charset="0"/>
              </a:rPr>
              <a:t>Illinois Department of Veterans Affairs</a:t>
            </a:r>
          </a:p>
          <a:p>
            <a:pPr lvl="1">
              <a:spcBef>
                <a:spcPts val="0"/>
              </a:spcBef>
              <a:spcAft>
                <a:spcPts val="600"/>
              </a:spcAft>
            </a:pPr>
            <a:r>
              <a:rPr lang="en-US" sz="2200" dirty="0" err="1">
                <a:latin typeface="Times New Roman" pitchFamily="18" charset="0"/>
                <a:cs typeface="Times New Roman" pitchFamily="18" charset="0"/>
              </a:rPr>
              <a:t>MyCreditsTransfer</a:t>
            </a:r>
            <a:endParaRPr lang="en-US" sz="2200" dirty="0">
              <a:latin typeface="Times New Roman" pitchFamily="18" charset="0"/>
              <a:cs typeface="Times New Roman" pitchFamily="18" charset="0"/>
            </a:endParaRPr>
          </a:p>
          <a:p>
            <a:pPr>
              <a:spcBef>
                <a:spcPts val="0"/>
              </a:spcBef>
              <a:spcAft>
                <a:spcPts val="600"/>
              </a:spcAft>
              <a:buNone/>
            </a:pPr>
            <a:r>
              <a:rPr lang="en-US" sz="2200" dirty="0">
                <a:latin typeface="Times New Roman" pitchFamily="18" charset="0"/>
                <a:cs typeface="Times New Roman" pitchFamily="18" charset="0"/>
              </a:rPr>
              <a:t>Purpose:</a:t>
            </a:r>
          </a:p>
          <a:p>
            <a:pPr lvl="1">
              <a:spcBef>
                <a:spcPts val="0"/>
              </a:spcBef>
              <a:spcAft>
                <a:spcPts val="600"/>
              </a:spcAft>
            </a:pPr>
            <a:r>
              <a:rPr lang="en-US" sz="2200" dirty="0">
                <a:latin typeface="Times New Roman" pitchFamily="18" charset="0"/>
                <a:cs typeface="Times New Roman" pitchFamily="18" charset="0"/>
              </a:rPr>
              <a:t>Help ensure veteran/military students are granted appropriate academic credit (amount and type) for military learning experiences </a:t>
            </a:r>
          </a:p>
          <a:p>
            <a:pPr lvl="1">
              <a:spcBef>
                <a:spcPts val="0"/>
              </a:spcBef>
              <a:spcAft>
                <a:spcPts val="600"/>
              </a:spcAft>
            </a:pPr>
            <a:r>
              <a:rPr lang="en-US" sz="2200" dirty="0">
                <a:latin typeface="Times New Roman" pitchFamily="18" charset="0"/>
                <a:cs typeface="Times New Roman" pitchFamily="18" charset="0"/>
              </a:rPr>
              <a:t>Encourage and support Illinois colleges and universities in efforts to develop specific military articulations as appropriate</a:t>
            </a:r>
          </a:p>
          <a:p>
            <a:pPr lvl="1">
              <a:spcBef>
                <a:spcPts val="0"/>
              </a:spcBef>
              <a:spcAft>
                <a:spcPts val="600"/>
              </a:spcAft>
            </a:pPr>
            <a:r>
              <a:rPr lang="en-US" sz="2200" dirty="0">
                <a:latin typeface="Times New Roman" pitchFamily="18" charset="0"/>
                <a:cs typeface="Times New Roman" pitchFamily="18" charset="0"/>
              </a:rPr>
              <a:t>Utilize the online transfer advising tool, </a:t>
            </a:r>
            <a:r>
              <a:rPr lang="en-US" sz="2200" dirty="0" err="1">
                <a:latin typeface="Times New Roman" pitchFamily="18" charset="0"/>
                <a:cs typeface="Times New Roman" pitchFamily="18" charset="0"/>
              </a:rPr>
              <a:t>Transferology</a:t>
            </a:r>
            <a:r>
              <a:rPr lang="en-US" sz="2200" dirty="0">
                <a:latin typeface="Times New Roman" pitchFamily="18" charset="0"/>
                <a:cs typeface="Times New Roman" pitchFamily="18" charset="0"/>
              </a:rPr>
              <a:t>, to display institutional credit awarded for military training.</a:t>
            </a:r>
          </a:p>
          <a:p>
            <a:pPr lvl="1"/>
            <a:r>
              <a:rPr lang="en-US" sz="2200" dirty="0">
                <a:latin typeface="Times New Roman" pitchFamily="18" charset="0"/>
                <a:cs typeface="Times New Roman" pitchFamily="18" charset="0"/>
              </a:rPr>
              <a:t>Increase rate of college completion among military and veteran students</a:t>
            </a:r>
          </a:p>
          <a:p>
            <a:endParaRPr lang="en-US" dirty="0"/>
          </a:p>
        </p:txBody>
      </p:sp>
      <p:sp>
        <p:nvSpPr>
          <p:cNvPr id="3" name="Title 2"/>
          <p:cNvSpPr>
            <a:spLocks noGrp="1"/>
          </p:cNvSpPr>
          <p:nvPr>
            <p:ph type="title"/>
          </p:nvPr>
        </p:nvSpPr>
        <p:spPr/>
        <p:txBody>
          <a:bodyPr/>
          <a:lstStyle/>
          <a:p>
            <a:pPr algn="l"/>
            <a:r>
              <a:rPr lang="en-US" dirty="0">
                <a:solidFill>
                  <a:srgbClr val="FF0000"/>
                </a:solidFill>
                <a:latin typeface="Times New Roman" pitchFamily="18" charset="0"/>
                <a:cs typeface="Times New Roman" pitchFamily="18" charset="0"/>
              </a:rPr>
              <a:t>Military Training Counts (MTC)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smtClean="0">
                <a:latin typeface="Times New Roman" pitchFamily="18" charset="0"/>
                <a:cs typeface="Times New Roman" pitchFamily="18" charset="0"/>
              </a:rPr>
              <a:t>IJF initiative to ensure veteran and military students receive appropriate academic credit for the education, skills and experience earned in the military</a:t>
            </a:r>
          </a:p>
          <a:p>
            <a:r>
              <a:rPr lang="en-US" dirty="0" smtClean="0">
                <a:latin typeface="Times New Roman" pitchFamily="18" charset="0"/>
                <a:cs typeface="Times New Roman" pitchFamily="18" charset="0"/>
              </a:rPr>
              <a:t>Partners include:</a:t>
            </a:r>
          </a:p>
          <a:p>
            <a:pPr lvl="1"/>
            <a:r>
              <a:rPr lang="en-US" dirty="0" smtClean="0">
                <a:latin typeface="Times New Roman" pitchFamily="18" charset="0"/>
                <a:cs typeface="Times New Roman" pitchFamily="18" charset="0"/>
              </a:rPr>
              <a:t>Department of Veterans Affairs</a:t>
            </a:r>
          </a:p>
          <a:p>
            <a:pPr lvl="1"/>
            <a:r>
              <a:rPr lang="en-US" dirty="0" smtClean="0">
                <a:latin typeface="Times New Roman" pitchFamily="18" charset="0"/>
                <a:cs typeface="Times New Roman" pitchFamily="18" charset="0"/>
              </a:rPr>
              <a:t>Illinois education agencies</a:t>
            </a:r>
          </a:p>
          <a:p>
            <a:pPr lvl="1"/>
            <a:r>
              <a:rPr lang="en-US" dirty="0" smtClean="0">
                <a:latin typeface="Times New Roman" pitchFamily="18" charset="0"/>
                <a:cs typeface="Times New Roman" pitchFamily="18" charset="0"/>
              </a:rPr>
              <a:t>My Credits Transfer Illinois</a:t>
            </a:r>
          </a:p>
          <a:p>
            <a:pPr lvl="1"/>
            <a:r>
              <a:rPr lang="en-US" dirty="0" smtClean="0">
                <a:latin typeface="Times New Roman" pitchFamily="18" charset="0"/>
                <a:cs typeface="Times New Roman" pitchFamily="18" charset="0"/>
              </a:rPr>
              <a:t>Illinois higher education institutions</a:t>
            </a:r>
          </a:p>
          <a:p>
            <a:endParaRPr lang="en-US" dirty="0"/>
          </a:p>
        </p:txBody>
      </p:sp>
      <p:sp>
        <p:nvSpPr>
          <p:cNvPr id="3" name="Title 2"/>
          <p:cNvSpPr>
            <a:spLocks noGrp="1"/>
          </p:cNvSpPr>
          <p:nvPr>
            <p:ph type="title"/>
          </p:nvPr>
        </p:nvSpPr>
        <p:spPr/>
        <p:txBody>
          <a:bodyPr>
            <a:normAutofit/>
          </a:bodyPr>
          <a:lstStyle/>
          <a:p>
            <a:pPr algn="l"/>
            <a:r>
              <a:rPr lang="en-US" dirty="0" smtClean="0">
                <a:solidFill>
                  <a:srgbClr val="FF0000"/>
                </a:solidFill>
                <a:latin typeface="Times New Roman" pitchFamily="18" charset="0"/>
                <a:cs typeface="Times New Roman" pitchFamily="18" charset="0"/>
              </a:rPr>
              <a:t>Military Training Counts</a:t>
            </a:r>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solidFill>
                  <a:srgbClr val="FF0000"/>
                </a:solidFill>
                <a:latin typeface="Times New Roman" pitchFamily="18" charset="0"/>
                <a:cs typeface="Times New Roman" pitchFamily="18" charset="0"/>
              </a:rPr>
              <a:t>Key Components</a:t>
            </a:r>
            <a:endParaRPr lang="en-US" dirty="0">
              <a:solidFill>
                <a:srgbClr val="FF0000"/>
              </a:solidFill>
            </a:endParaRPr>
          </a:p>
        </p:txBody>
      </p:sp>
      <p:sp>
        <p:nvSpPr>
          <p:cNvPr id="2" name="Content Placeholder 1"/>
          <p:cNvSpPr>
            <a:spLocks noGrp="1"/>
          </p:cNvSpPr>
          <p:nvPr>
            <p:ph idx="1"/>
          </p:nvPr>
        </p:nvSpPr>
        <p:spPr/>
        <p:txBody>
          <a:bodyPr>
            <a:normAutofit fontScale="85000" lnSpcReduction="10000"/>
          </a:bodyPr>
          <a:lstStyle/>
          <a:p>
            <a:pPr>
              <a:spcBef>
                <a:spcPts val="0"/>
              </a:spcBef>
              <a:spcAft>
                <a:spcPts val="600"/>
              </a:spcAft>
              <a:buNone/>
            </a:pPr>
            <a:r>
              <a:rPr lang="en-US" sz="2800" dirty="0">
                <a:latin typeface="Times New Roman" pitchFamily="18" charset="0"/>
                <a:cs typeface="Times New Roman" pitchFamily="18" charset="0"/>
              </a:rPr>
              <a:t>Acquisition &amp; Effective Communication of Information</a:t>
            </a:r>
          </a:p>
          <a:p>
            <a:pPr lvl="1">
              <a:spcBef>
                <a:spcPts val="0"/>
              </a:spcBef>
              <a:spcAft>
                <a:spcPts val="0"/>
              </a:spcAft>
            </a:pPr>
            <a:r>
              <a:rPr lang="en-US" dirty="0">
                <a:latin typeface="Times New Roman" pitchFamily="18" charset="0"/>
                <a:cs typeface="Times New Roman" pitchFamily="18" charset="0"/>
              </a:rPr>
              <a:t>Obtain current, sufficiently in-depth information on military training</a:t>
            </a:r>
          </a:p>
          <a:p>
            <a:pPr lvl="1">
              <a:spcBef>
                <a:spcPts val="0"/>
              </a:spcBef>
              <a:spcAft>
                <a:spcPts val="1200"/>
              </a:spcAft>
            </a:pPr>
            <a:endParaRPr lang="en-US" dirty="0">
              <a:latin typeface="Times New Roman" pitchFamily="18" charset="0"/>
              <a:cs typeface="Times New Roman" pitchFamily="18" charset="0"/>
            </a:endParaRPr>
          </a:p>
          <a:p>
            <a:pPr>
              <a:spcBef>
                <a:spcPts val="0"/>
              </a:spcBef>
              <a:spcAft>
                <a:spcPts val="600"/>
              </a:spcAft>
              <a:buNone/>
            </a:pPr>
            <a:r>
              <a:rPr lang="en-US" sz="2800" dirty="0">
                <a:latin typeface="Times New Roman" pitchFamily="18" charset="0"/>
                <a:cs typeface="Times New Roman" pitchFamily="18" charset="0"/>
              </a:rPr>
              <a:t>Articulation of Military Training by Higher Ed Institutions</a:t>
            </a:r>
          </a:p>
          <a:p>
            <a:pPr lvl="1">
              <a:spcBef>
                <a:spcPts val="0"/>
              </a:spcBef>
              <a:spcAft>
                <a:spcPts val="1200"/>
              </a:spcAft>
            </a:pPr>
            <a:r>
              <a:rPr lang="en-US" dirty="0">
                <a:latin typeface="Times New Roman" pitchFamily="18" charset="0"/>
                <a:cs typeface="Times New Roman" pitchFamily="18" charset="0"/>
              </a:rPr>
              <a:t>Determine military/veteran programming most likely to correlate to certificate/vocational programs and Associate/Baccalaureate degrees</a:t>
            </a:r>
          </a:p>
          <a:p>
            <a:pPr lvl="1"/>
            <a:r>
              <a:rPr lang="en-US" dirty="0">
                <a:latin typeface="Times New Roman" pitchFamily="18" charset="0"/>
                <a:cs typeface="Times New Roman" pitchFamily="18" charset="0"/>
              </a:rPr>
              <a:t>Articulate military training to higher education courses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391400" cy="1143000"/>
          </a:xfrm>
        </p:spPr>
        <p:txBody>
          <a:bodyPr>
            <a:noAutofit/>
          </a:bodyPr>
          <a:lstStyle/>
          <a:p>
            <a:pPr algn="l"/>
            <a:r>
              <a:rPr lang="en-US" sz="3600" dirty="0">
                <a:solidFill>
                  <a:srgbClr val="FF0000"/>
                </a:solidFill>
                <a:latin typeface="Times New Roman" pitchFamily="18" charset="0"/>
                <a:cs typeface="Times New Roman" pitchFamily="18" charset="0"/>
              </a:rPr>
              <a:t>Key Facts – Education Benefits Usage</a:t>
            </a:r>
            <a:endParaRPr lang="en-US" sz="3600" dirty="0">
              <a:solidFill>
                <a:srgbClr val="FF0000"/>
              </a:solidFill>
            </a:endParaRPr>
          </a:p>
        </p:txBody>
      </p:sp>
      <p:sp>
        <p:nvSpPr>
          <p:cNvPr id="3" name="Content Placeholder 2"/>
          <p:cNvSpPr>
            <a:spLocks noGrp="1"/>
          </p:cNvSpPr>
          <p:nvPr>
            <p:ph idx="1"/>
          </p:nvPr>
        </p:nvSpPr>
        <p:spPr>
          <a:xfrm>
            <a:off x="1676400" y="1600200"/>
            <a:ext cx="7010400" cy="5029200"/>
          </a:xfrm>
        </p:spPr>
        <p:txBody>
          <a:bodyPr>
            <a:normAutofit fontScale="62500" lnSpcReduction="20000"/>
          </a:bodyPr>
          <a:lstStyle/>
          <a:p>
            <a:pPr lvl="0" indent="0" eaLnBrk="0" fontAlgn="base" hangingPunct="0">
              <a:spcBef>
                <a:spcPct val="0"/>
              </a:spcBef>
              <a:spcAft>
                <a:spcPct val="0"/>
              </a:spcAft>
              <a:buNone/>
            </a:pPr>
            <a:r>
              <a:rPr lang="en-US" sz="3400" dirty="0">
                <a:latin typeface="Times New Roman" pitchFamily="18" charset="0"/>
                <a:cs typeface="Times New Roman" pitchFamily="18" charset="0"/>
              </a:rPr>
              <a:t>- Fall 2014 IVG Usage: 7,516</a:t>
            </a:r>
          </a:p>
          <a:p>
            <a:pPr lvl="0" indent="0" eaLnBrk="0" fontAlgn="base" hangingPunct="0">
              <a:spcBef>
                <a:spcPct val="0"/>
              </a:spcBef>
              <a:spcAft>
                <a:spcPct val="0"/>
              </a:spcAft>
              <a:buNone/>
            </a:pPr>
            <a:r>
              <a:rPr lang="en-US" sz="3400" dirty="0">
                <a:latin typeface="Times New Roman" pitchFamily="18" charset="0"/>
                <a:cs typeface="Times New Roman" pitchFamily="18" charset="0"/>
              </a:rPr>
              <a:t>- Fall 2014 Illinois National Guard Grant Usage: 1,855  </a:t>
            </a:r>
          </a:p>
          <a:p>
            <a:pPr lvl="0" indent="0" eaLnBrk="0" fontAlgn="base" hangingPunct="0">
              <a:spcBef>
                <a:spcPct val="0"/>
              </a:spcBef>
              <a:spcAft>
                <a:spcPct val="0"/>
              </a:spcAft>
              <a:buNone/>
            </a:pPr>
            <a:r>
              <a:rPr lang="en-US" sz="3400" dirty="0">
                <a:latin typeface="Times New Roman" pitchFamily="18" charset="0"/>
                <a:cs typeface="Times New Roman" pitchFamily="18" charset="0"/>
              </a:rPr>
              <a:t>- Federal Veterans Education Benefits Usage (September 2014)</a:t>
            </a:r>
          </a:p>
          <a:p>
            <a:pPr lvl="0" indent="0" eaLnBrk="0" fontAlgn="base" hangingPunct="0">
              <a:spcBef>
                <a:spcPct val="0"/>
              </a:spcBef>
              <a:spcAft>
                <a:spcPct val="0"/>
              </a:spcAft>
              <a:buNone/>
            </a:pPr>
            <a:r>
              <a:rPr lang="en-US" sz="3400" dirty="0">
                <a:latin typeface="Times New Roman" pitchFamily="18" charset="0"/>
                <a:cs typeface="Times New Roman" pitchFamily="18" charset="0"/>
              </a:rPr>
              <a:t>	Chapter 30:	 	  	  2,088</a:t>
            </a:r>
          </a:p>
          <a:p>
            <a:pPr lvl="0" indent="0" eaLnBrk="0" fontAlgn="base" hangingPunct="0">
              <a:spcBef>
                <a:spcPct val="0"/>
              </a:spcBef>
              <a:spcAft>
                <a:spcPct val="0"/>
              </a:spcAft>
              <a:buNone/>
            </a:pPr>
            <a:r>
              <a:rPr lang="en-US" sz="3400" dirty="0">
                <a:latin typeface="Times New Roman" pitchFamily="18" charset="0"/>
                <a:cs typeface="Times New Roman" pitchFamily="18" charset="0"/>
              </a:rPr>
              <a:t>	Chapter 33:			10,788</a:t>
            </a:r>
          </a:p>
          <a:p>
            <a:pPr lvl="0" indent="0" eaLnBrk="0" fontAlgn="base" hangingPunct="0">
              <a:spcBef>
                <a:spcPct val="0"/>
              </a:spcBef>
              <a:spcAft>
                <a:spcPct val="0"/>
              </a:spcAft>
              <a:buNone/>
            </a:pPr>
            <a:r>
              <a:rPr lang="en-US" sz="3400" dirty="0">
                <a:latin typeface="Times New Roman" pitchFamily="18" charset="0"/>
                <a:cs typeface="Times New Roman" pitchFamily="18" charset="0"/>
              </a:rPr>
              <a:t>	Chapter 1606:		  	  1,471</a:t>
            </a:r>
          </a:p>
          <a:p>
            <a:pPr lvl="0" indent="0" eaLnBrk="0" fontAlgn="base" hangingPunct="0">
              <a:spcBef>
                <a:spcPct val="0"/>
              </a:spcBef>
              <a:spcAft>
                <a:spcPct val="0"/>
              </a:spcAft>
              <a:buNone/>
            </a:pPr>
            <a:r>
              <a:rPr lang="en-US" sz="3400" dirty="0">
                <a:latin typeface="Times New Roman" pitchFamily="18" charset="0"/>
                <a:cs typeface="Times New Roman" pitchFamily="18" charset="0"/>
              </a:rPr>
              <a:t>	Chapter 1607:		     	     243</a:t>
            </a:r>
          </a:p>
          <a:p>
            <a:pPr lvl="0" indent="0" eaLnBrk="0" fontAlgn="base" hangingPunct="0">
              <a:spcBef>
                <a:spcPct val="0"/>
              </a:spcBef>
              <a:spcAft>
                <a:spcPct val="0"/>
              </a:spcAft>
              <a:buNone/>
            </a:pPr>
            <a:r>
              <a:rPr lang="en-US" sz="3400" dirty="0">
                <a:latin typeface="Times New Roman" pitchFamily="18" charset="0"/>
                <a:cs typeface="Times New Roman" pitchFamily="18" charset="0"/>
              </a:rPr>
              <a:t>	Chapter 31:		     	     666</a:t>
            </a:r>
          </a:p>
          <a:p>
            <a:pPr lvl="0" indent="0" eaLnBrk="0" fontAlgn="base" hangingPunct="0">
              <a:spcBef>
                <a:spcPct val="0"/>
              </a:spcBef>
              <a:spcAft>
                <a:spcPct val="0"/>
              </a:spcAft>
              <a:buNone/>
            </a:pPr>
            <a:r>
              <a:rPr lang="en-US" sz="3400" dirty="0">
                <a:latin typeface="Times New Roman" pitchFamily="18" charset="0"/>
                <a:cs typeface="Times New Roman" pitchFamily="18" charset="0"/>
              </a:rPr>
              <a:t>	</a:t>
            </a:r>
            <a:r>
              <a:rPr lang="en-US" sz="3400" b="1" dirty="0">
                <a:latin typeface="Times New Roman" pitchFamily="18" charset="0"/>
                <a:cs typeface="Times New Roman" pitchFamily="18" charset="0"/>
              </a:rPr>
              <a:t>Sub-Total:</a:t>
            </a:r>
            <a:r>
              <a:rPr lang="en-US" sz="3400" dirty="0">
                <a:latin typeface="Times New Roman" pitchFamily="18" charset="0"/>
                <a:cs typeface="Times New Roman" pitchFamily="18" charset="0"/>
              </a:rPr>
              <a:t>			</a:t>
            </a:r>
            <a:r>
              <a:rPr lang="en-US" sz="3400" b="1" u="sng" dirty="0">
                <a:latin typeface="Times New Roman" pitchFamily="18" charset="0"/>
                <a:cs typeface="Times New Roman" pitchFamily="18" charset="0"/>
              </a:rPr>
              <a:t>15,256</a:t>
            </a:r>
          </a:p>
          <a:p>
            <a:pPr indent="0">
              <a:buNone/>
            </a:pPr>
            <a:r>
              <a:rPr lang="en-US" sz="3400" dirty="0">
                <a:latin typeface="Times New Roman" pitchFamily="18" charset="0"/>
                <a:cs typeface="Times New Roman" pitchFamily="18" charset="0"/>
              </a:rPr>
              <a:t>	Chapter 35 (Dependents)	  1,067</a:t>
            </a:r>
          </a:p>
          <a:p>
            <a:pPr indent="0">
              <a:buNone/>
            </a:pPr>
            <a:r>
              <a:rPr lang="en-US" sz="3400" dirty="0">
                <a:latin typeface="Times New Roman" pitchFamily="18" charset="0"/>
                <a:cs typeface="Times New Roman" pitchFamily="18" charset="0"/>
              </a:rPr>
              <a:t>	</a:t>
            </a:r>
            <a:r>
              <a:rPr lang="en-US" sz="3400" b="1" dirty="0">
                <a:latin typeface="Times New Roman" pitchFamily="18" charset="0"/>
                <a:cs typeface="Times New Roman" pitchFamily="18" charset="0"/>
              </a:rPr>
              <a:t>Total:</a:t>
            </a:r>
            <a:r>
              <a:rPr lang="en-US" sz="3400" dirty="0">
                <a:latin typeface="Times New Roman" pitchFamily="18" charset="0"/>
                <a:cs typeface="Times New Roman" pitchFamily="18" charset="0"/>
              </a:rPr>
              <a:t>		            	</a:t>
            </a:r>
            <a:r>
              <a:rPr lang="en-US" sz="3400" b="1" u="dbl" dirty="0">
                <a:latin typeface="Times New Roman" pitchFamily="18" charset="0"/>
                <a:cs typeface="Times New Roman" pitchFamily="18" charset="0"/>
              </a:rPr>
              <a:t>16,323</a:t>
            </a:r>
          </a:p>
          <a:p>
            <a:pPr indent="0">
              <a:spcBef>
                <a:spcPts val="1200"/>
              </a:spcBef>
              <a:buNone/>
            </a:pPr>
            <a:r>
              <a:rPr lang="en-US" sz="3400" dirty="0">
                <a:latin typeface="Times New Roman" pitchFamily="18" charset="0"/>
                <a:cs typeface="Times New Roman" pitchFamily="18" charset="0"/>
              </a:rPr>
              <a:t>Another 500+ veterans enrolled in flight, apprenticeship and OJT programs each month in Illinois.</a:t>
            </a:r>
          </a:p>
          <a:p>
            <a:pPr marL="0" indent="0">
              <a:buNone/>
            </a:pPr>
            <a:endParaRPr lang="en-US" dirty="0"/>
          </a:p>
        </p:txBody>
      </p:sp>
    </p:spTree>
    <p:extLst>
      <p:ext uri="{BB962C8B-B14F-4D97-AF65-F5344CB8AC3E}">
        <p14:creationId xmlns:p14="http://schemas.microsoft.com/office/powerpoint/2010/main" val="35378143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Veterans Services Provided by Illinois Community Colleges &amp;quot;&quot;/&gt;&lt;property id=&quot;20307&quot; value=&quot;257&quot;/&gt;&lt;/object&gt;&lt;object type=&quot;3&quot; unique_id=&quot;10004&quot;&gt;&lt;property id=&quot;20148&quot; value=&quot;5&quot;/&gt;&lt;property id=&quot;20300&quot; value=&quot;Slide 2 - &amp;quot;The system is engaged in partnerships and opportunities to serve veterans.&amp;quot;&quot;/&gt;&lt;property id=&quot;20307&quot; value=&quot;264&quot;/&gt;&lt;/object&gt;&lt;object type=&quot;3&quot; unique_id=&quot;10005&quot;&gt;&lt;property id=&quot;20148&quot; value=&quot;5&quot;/&gt;&lt;property id=&quot;20300&quot; value=&quot;Slide 3&quot;/&gt;&lt;property id=&quot;20307&quot; value=&quot;266&quot;/&gt;&lt;/object&gt;&lt;object type=&quot;3&quot; unique_id=&quot;10006&quot;&gt;&lt;property id=&quot;20148&quot; value=&quot;5&quot;/&gt;&lt;property id=&quot;20300&quot; value=&quot;Slide 4&quot;/&gt;&lt;property id=&quot;20307&quot; value=&quot;301&quot;/&gt;&lt;/object&gt;&lt;object type=&quot;3&quot; unique_id=&quot;10007&quot;&gt;&lt;property id=&quot;20148&quot; value=&quot;5&quot;/&gt;&lt;property id=&quot;20300&quot; value=&quot;Slide 5 - &amp;quot;Military Training Counts&amp;quot;&quot;/&gt;&lt;property id=&quot;20307&quot; value=&quot;273&quot;/&gt;&lt;/object&gt;&lt;object type=&quot;3&quot; unique_id=&quot;10008&quot;&gt;&lt;property id=&quot;20148&quot; value=&quot;5&quot;/&gt;&lt;property id=&quot;20300&quot; value=&quot;Slide 6 - &amp;quot;Military Training Counts&amp;quot;&quot;/&gt;&lt;property id=&quot;20307&quot; value=&quot;288&quot;/&gt;&lt;/object&gt;&lt;object type=&quot;3&quot; unique_id=&quot;10009&quot;&gt;&lt;property id=&quot;20148&quot; value=&quot;5&quot;/&gt;&lt;property id=&quot;20300&quot; value=&quot;Slide 7 - &amp;quot;Military Training Counts&amp;quot;&quot;/&gt;&lt;property id=&quot;20307&quot; value=&quot;290&quot;/&gt;&lt;/object&gt;&lt;object type=&quot;3&quot; unique_id=&quot;10010&quot;&gt;&lt;property id=&quot;20148&quot; value=&quot;5&quot;/&gt;&lt;property id=&quot;20300&quot; value=&quot;Slide 8 - &amp;quot;Federal Priority - Licensure&amp;quot;&quot;/&gt;&lt;property id=&quot;20307&quot; value=&quot;262&quot;/&gt;&lt;/object&gt;&lt;object type=&quot;3&quot; unique_id=&quot;10011&quot;&gt;&lt;property id=&quot;20148&quot; value=&quot;5&quot;/&gt;&lt;property id=&quot;20300&quot; value=&quot;Slide 9 - &amp;quot;Executive Order 13-02&amp;quot;&quot;/&gt;&lt;property id=&quot;20307&quot; value=&quot;263&quot;/&gt;&lt;/object&gt;&lt;object type=&quot;3&quot; unique_id=&quot;10012&quot;&gt;&lt;property id=&quot;20148&quot; value=&quot;5&quot;/&gt;&lt;property id=&quot;20300&quot; value=&quot;Slide 10 - &amp;quot;Licensure Bridges&amp;quot;&quot;/&gt;&lt;property id=&quot;20307&quot; value=&quot;287&quot;/&gt;&lt;/object&gt;&lt;object type=&quot;3&quot; unique_id=&quot;10013&quot;&gt;&lt;property id=&quot;20148&quot; value=&quot;5&quot;/&gt;&lt;property id=&quot;20300&quot; value=&quot;Slide 11 - &amp;quot;Multi-State Collaborative on Military Credit &amp;quot;&quot;/&gt;&lt;property id=&quot;20307&quot; value=&quot;291&quot;/&gt;&lt;/object&gt;&lt;object type=&quot;3&quot; unique_id=&quot;10014&quot;&gt;&lt;property id=&quot;20148&quot; value=&quot;5&quot;/&gt;&lt;property id=&quot;20300&quot; value=&quot;Slide 12 - &amp;quot;Multi-State Collaborative on Military Credit &amp;quot;&quot;/&gt;&lt;property id=&quot;20307&quot; value=&quot;292&quot;/&gt;&lt;/object&gt;&lt;object type=&quot;3&quot; unique_id=&quot;10015&quot;&gt;&lt;property id=&quot;20148&quot; value=&quot;5&quot;/&gt;&lt;property id=&quot;20300&quot; value=&quot;Slide 13 - &amp;quot;Illinois community colleges provide an array of services  to Illinois veterans.&amp;quot;&quot;/&gt;&lt;property id=&quot;20307&quot; value=&quot;276&quot;/&gt;&lt;/object&gt;&lt;object type=&quot;3&quot; unique_id=&quot;10016&quot;&gt;&lt;property id=&quot;20148&quot; value=&quot;5&quot;/&gt;&lt;property id=&quot;20300&quot; value=&quot;Slide 14 - &amp;quot;Higher Education Veterans Service Act&amp;quot;&quot;/&gt;&lt;property id=&quot;20307&quot; value=&quot;268&quot;/&gt;&lt;/object&gt;&lt;object type=&quot;3&quot; unique_id=&quot;10017&quot;&gt;&lt;property id=&quot;20148&quot; value=&quot;5&quot;/&gt;&lt;property id=&quot;20300&quot; value=&quot;Slide 15 - &amp;quot;Veterans Services&amp;quot;&quot;/&gt;&lt;property id=&quot;20307&quot; value=&quot;269&quot;/&gt;&lt;/object&gt;&lt;object type=&quot;3&quot; unique_id=&quot;10018&quot;&gt;&lt;property id=&quot;20148&quot; value=&quot;5&quot;/&gt;&lt;property id=&quot;20300&quot; value=&quot;Slide 16 - &amp;quot;Veterans Logo&amp;quot;&quot;/&gt;&lt;property id=&quot;20307&quot; value=&quot;270&quot;/&gt;&lt;/object&gt;&lt;object type=&quot;3&quot; unique_id=&quot;10019&quot;&gt;&lt;property id=&quot;20148&quot; value=&quot;5&quot;/&gt;&lt;property id=&quot;20300&quot; value=&quot;Slide 17 - &amp;quot;Veterans Conferences &amp;quot;&quot;/&gt;&lt;property id=&quot;20307&quot; value=&quot;272&quot;/&gt;&lt;/object&gt;&lt;object type=&quot;3&quot; unique_id=&quot;10020&quot;&gt;&lt;property id=&quot;20148&quot; value=&quot;5&quot;/&gt;&lt;property id=&quot;20300&quot; value=&quot;Slide 18 - &amp;quot;Mobile Veterans Center&amp;quot;&quot;/&gt;&lt;property id=&quot;20307&quot; value=&quot;275&quot;/&gt;&lt;/object&gt;&lt;object type=&quot;3&quot; unique_id=&quot;10021&quot;&gt;&lt;property id=&quot;20148&quot; value=&quot;5&quot;/&gt;&lt;property id=&quot;20300&quot; value=&quot;Slide 19 - &amp;quot;Veterans are coming to community colleges for education.&amp;quot;&quot;/&gt;&lt;property id=&quot;20307&quot; value=&quot;297&quot;/&gt;&lt;/object&gt;&lt;object type=&quot;3&quot; unique_id=&quot;10022&quot;&gt;&lt;property id=&quot;20148&quot; value=&quot;5&quot;/&gt;&lt;property id=&quot;20300&quot; value=&quot;Slide 20 - &amp;quot;Veterans Enrolled&amp;quot;&quot;/&gt;&lt;property id=&quot;20307&quot; value=&quot;300&quot;/&gt;&lt;/object&gt;&lt;object type=&quot;3&quot; unique_id=&quot;10023&quot;&gt;&lt;property id=&quot;20148&quot; value=&quot;5&quot;/&gt;&lt;property id=&quot;20300&quot; value=&quot;Slide 21 - &amp;quot;Veteran Completions&amp;quot;&quot;/&gt;&lt;property id=&quot;20307&quot; value=&quot;295&quot;/&gt;&lt;/object&gt;&lt;object type=&quot;3&quot; unique_id=&quot;10024&quot;&gt;&lt;property id=&quot;20148&quot; value=&quot;5&quot;/&gt;&lt;property id=&quot;20300&quot; value=&quot;Slide 22 - &amp;quot;Degrees &amp;amp; Certificates&amp;quot;&quot;/&gt;&lt;property id=&quot;20307&quot; value=&quot;296&quot;/&gt;&lt;/object&gt;&lt;object type=&quot;3&quot; unique_id=&quot;10025&quot;&gt;&lt;property id=&quot;20148&quot; value=&quot;5&quot;/&gt;&lt;property id=&quot;20300&quot; value=&quot;Slide 23 - &amp;quot;Curriculum&amp;quot;&quot;/&gt;&lt;property id=&quot;20307&quot; value=&quot;298&quot;/&gt;&lt;/object&gt;&lt;object type=&quot;3&quot; unique_id=&quot;10026&quot;&gt;&lt;property id=&quot;20148&quot; value=&quot;5&quot;/&gt;&lt;property id=&quot;20300&quot; value=&quot;Slide 24 - &amp;quot;What are the costs  to the system?&amp;quot;&quot;/&gt;&lt;property id=&quot;20307&quot; value=&quot;294&quot;/&gt;&lt;/object&gt;&lt;object type=&quot;3&quot; unique_id=&quot;10027&quot;&gt;&lt;property id=&quot;20148&quot; value=&quot;5&quot;/&gt;&lt;property id=&quot;20300&quot; value=&quot;Slide 25 - &amp;quot;Services Expenditures&amp;quot;&quot;/&gt;&lt;property id=&quot;20307&quot; value=&quot;278&quot;/&gt;&lt;/object&gt;&lt;object type=&quot;3&quot; unique_id=&quot;10028&quot;&gt;&lt;property id=&quot;20148&quot; value=&quot;5&quot;/&gt;&lt;property id=&quot;20300&quot; value=&quot;Slide 26 - &amp;quot;Illinois Veterans Grant&amp;quot;&quot;/&gt;&lt;property id=&quot;20307&quot; value=&quot;277&quot;/&gt;&lt;/object&gt;&lt;object type=&quot;3&quot; unique_id=&quot;10029&quot;&gt;&lt;property id=&quot;20148&quot; value=&quot;5&quot;/&gt;&lt;property id=&quot;20300&quot; value=&quot;Slide 27 - &amp;quot;IVG Awards&amp;quot;&quot;/&gt;&lt;property id=&quot;20307&quot; value=&quot;302&quot;/&gt;&lt;/object&gt;&lt;object type=&quot;3&quot; unique_id=&quot;10030&quot;&gt;&lt;property id=&quot;20148&quot; value=&quot;5&quot;/&gt;&lt;property id=&quot;20300&quot; value=&quot;Slide 28 - &amp;quot;IVG Funding&amp;quot;&quot;/&gt;&lt;property id=&quot;20307&quot; value=&quot;280&quot;/&gt;&lt;/object&gt;&lt;object type=&quot;3&quot; unique_id=&quot;10031&quot;&gt;&lt;property id=&quot;20148&quot; value=&quot;5&quot;/&gt;&lt;property id=&quot;20300&quot; value=&quot;Slide 29 - &amp;quot;QUESTIONS&amp;quot;&quot;/&gt;&lt;property id=&quot;20307&quot; value=&quot;299&quot;/&gt;&lt;/object&gt;&lt;/object&gt;&lt;object type=&quot;8&quot; unique_id=&quot;1006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13887</TotalTime>
  <Words>1784</Words>
  <Application>Microsoft Office PowerPoint</Application>
  <PresentationFormat>On-screen Show (4:3)</PresentationFormat>
  <Paragraphs>281</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Illinois Military Credit and Articulation Efforts</vt:lpstr>
      <vt:lpstr>Presentation Goals:   * Report out on pilot project progress * Discuss state efforts around military    credit articulation * Announce a state-wide plan connected  to a multi-state collaborative </vt:lpstr>
      <vt:lpstr>Illinois Veteran Demographics</vt:lpstr>
      <vt:lpstr>Key Facts - Illinois</vt:lpstr>
      <vt:lpstr>Key Facts - Employment Issues</vt:lpstr>
      <vt:lpstr>Military Training Counts (MTC)</vt:lpstr>
      <vt:lpstr>Military Training Counts</vt:lpstr>
      <vt:lpstr>Key Components</vt:lpstr>
      <vt:lpstr>Key Facts – Education Benefits Usage</vt:lpstr>
      <vt:lpstr>Military Training &amp; Career Fields</vt:lpstr>
      <vt:lpstr>Military Training and Career Fields</vt:lpstr>
      <vt:lpstr>Pilot Study- Participating Institutions</vt:lpstr>
      <vt:lpstr>Collaborative Partners</vt:lpstr>
      <vt:lpstr>Military Training Counts</vt:lpstr>
      <vt:lpstr>Federal Priority - Licensure</vt:lpstr>
      <vt:lpstr>Military Training/Professional Licensing Standards</vt:lpstr>
      <vt:lpstr>Military Training/ Professional Licensing Standards </vt:lpstr>
      <vt:lpstr>Military Training Equivalencies</vt:lpstr>
      <vt:lpstr>Community College    Spotlight</vt:lpstr>
      <vt:lpstr>Program Articulations Reviewed</vt:lpstr>
      <vt:lpstr>Southwestern Illinois College Military Police Academy</vt:lpstr>
      <vt:lpstr>Electronics Technician Apprentice Technical Training</vt:lpstr>
      <vt:lpstr>Military Medical Corpsman to LPN</vt:lpstr>
      <vt:lpstr>Knowledge Operations Management Journeyman</vt:lpstr>
      <vt:lpstr>Information Systems Operator-Analyst</vt:lpstr>
      <vt:lpstr>Multi-State Collaborative on Military Credit (MCMC)</vt:lpstr>
      <vt:lpstr>Illinois State Plan- Scaling Up</vt:lpstr>
      <vt:lpstr>Illinois State Plan- Scaling Up</vt:lpstr>
      <vt:lpstr>Desired Outcomes</vt:lpstr>
      <vt:lpstr>Getting Involved </vt:lpstr>
      <vt:lpstr>Next Steps</vt:lpstr>
      <vt:lpstr>Additional Illinois Military Credit Articulation Efforts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Newell</dc:creator>
  <cp:lastModifiedBy>Sam Nelson</cp:lastModifiedBy>
  <cp:revision>254</cp:revision>
  <dcterms:created xsi:type="dcterms:W3CDTF">2013-12-11T15:55:49Z</dcterms:created>
  <dcterms:modified xsi:type="dcterms:W3CDTF">2015-09-10T19:38:17Z</dcterms:modified>
</cp:coreProperties>
</file>